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301" r:id="rId2"/>
    <p:sldId id="280" r:id="rId3"/>
    <p:sldId id="278" r:id="rId4"/>
    <p:sldId id="295" r:id="rId5"/>
    <p:sldId id="296" r:id="rId6"/>
    <p:sldId id="297" r:id="rId7"/>
    <p:sldId id="298" r:id="rId8"/>
    <p:sldId id="299" r:id="rId9"/>
    <p:sldId id="303" r:id="rId10"/>
    <p:sldId id="302" r:id="rId11"/>
    <p:sldId id="300" r:id="rId12"/>
    <p:sldId id="289" r:id="rId13"/>
    <p:sldId id="294" r:id="rId14"/>
    <p:sldId id="293" r:id="rId15"/>
    <p:sldId id="279" r:id="rId16"/>
    <p:sldId id="286" r:id="rId17"/>
    <p:sldId id="287" r:id="rId18"/>
    <p:sldId id="285" r:id="rId19"/>
  </p:sldIdLst>
  <p:sldSz cx="9144000" cy="6858000" type="screen4x3"/>
  <p:notesSz cx="6858000" cy="9144000"/>
  <p:defaultTextStyle>
    <a:defPPr>
      <a:defRPr lang="sv-S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CB2C"/>
    <a:srgbClr val="00AAC6"/>
    <a:srgbClr val="897D74"/>
    <a:srgbClr val="5EB445"/>
    <a:srgbClr val="7D4A59"/>
    <a:srgbClr val="DB466A"/>
    <a:srgbClr val="00ACBC"/>
    <a:srgbClr val="DDD8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7" autoAdjust="0"/>
    <p:restoredTop sz="94303" autoAdjust="0"/>
  </p:normalViewPr>
  <p:slideViewPr>
    <p:cSldViewPr snapToObjects="1">
      <p:cViewPr>
        <p:scale>
          <a:sx n="150" d="100"/>
          <a:sy n="150" d="100"/>
        </p:scale>
        <p:origin x="12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181D9B11-2149-4BCB-B992-21C1B5D52743}" type="datetime1">
              <a:rPr lang="sv-SE"/>
              <a:pPr/>
              <a:t>2014-11-26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sv-SE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7E075DBC-041E-4FDA-828C-A36E94747EC2}" type="slidenum">
              <a:rPr lang="sv-SE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08499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Geneva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Geneva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sv-SE" dirty="0" smtClean="0">
              <a:ea typeface="Geneva" charset="0"/>
              <a:cs typeface="Geneva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0F8C5D2A-CDA3-4C4C-A481-2EFF988B1680}" type="slidenum">
              <a:rPr lang="sv-SE"/>
              <a:pPr/>
              <a:t>2</a:t>
            </a:fld>
            <a:endParaRPr lang="sv-SE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sv-SE" dirty="0" smtClean="0">
              <a:ea typeface="Geneva" charset="0"/>
              <a:cs typeface="Geneva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0F8C5D2A-CDA3-4C4C-A481-2EFF988B1680}" type="slidenum">
              <a:rPr lang="sv-SE"/>
              <a:pPr/>
              <a:t>3</a:t>
            </a:fld>
            <a:endParaRPr lang="sv-SE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sv-SE" dirty="0" smtClean="0">
              <a:ea typeface="Geneva" charset="0"/>
              <a:cs typeface="Geneva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0F8C5D2A-CDA3-4C4C-A481-2EFF988B1680}" type="slidenum">
              <a:rPr lang="sv-SE"/>
              <a:pPr/>
              <a:t>12</a:t>
            </a:fld>
            <a:endParaRPr lang="sv-SE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sv-SE" dirty="0" smtClean="0">
              <a:ea typeface="Geneva" charset="0"/>
              <a:cs typeface="Geneva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0F8C5D2A-CDA3-4C4C-A481-2EFF988B1680}" type="slidenum">
              <a:rPr lang="sv-SE"/>
              <a:pPr/>
              <a:t>13</a:t>
            </a:fld>
            <a:endParaRPr lang="sv-SE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sv-SE" dirty="0" smtClean="0">
              <a:ea typeface="Geneva" charset="0"/>
              <a:cs typeface="Geneva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0F8C5D2A-CDA3-4C4C-A481-2EFF988B1680}" type="slidenum">
              <a:rPr lang="sv-SE"/>
              <a:pPr/>
              <a:t>14</a:t>
            </a:fld>
            <a:endParaRPr lang="sv-SE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sv-SE" dirty="0" smtClean="0">
              <a:ea typeface="Geneva" charset="0"/>
              <a:cs typeface="Geneva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0F8C5D2A-CDA3-4C4C-A481-2EFF988B1680}" type="slidenum">
              <a:rPr lang="sv-SE"/>
              <a:pPr/>
              <a:t>15</a:t>
            </a:fld>
            <a:endParaRPr lang="sv-SE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sv-SE" dirty="0" smtClean="0">
              <a:ea typeface="Geneva" charset="0"/>
              <a:cs typeface="Geneva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0F8C5D2A-CDA3-4C4C-A481-2EFF988B1680}" type="slidenum">
              <a:rPr lang="sv-SE"/>
              <a:pPr/>
              <a:t>16</a:t>
            </a:fld>
            <a:endParaRPr lang="sv-SE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sv-SE" dirty="0" smtClean="0">
              <a:ea typeface="Geneva" charset="0"/>
              <a:cs typeface="Geneva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0F8C5D2A-CDA3-4C4C-A481-2EFF988B1680}" type="slidenum">
              <a:rPr lang="sv-SE"/>
              <a:pPr/>
              <a:t>17</a:t>
            </a:fld>
            <a:endParaRPr lang="sv-SE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sv-SE" dirty="0" smtClean="0">
              <a:ea typeface="Geneva" charset="0"/>
              <a:cs typeface="Geneva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0F8C5D2A-CDA3-4C4C-A481-2EFF988B1680}" type="slidenum">
              <a:rPr lang="sv-SE"/>
              <a:pPr/>
              <a:t>18</a:t>
            </a:fld>
            <a:endParaRPr lang="sv-S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B7643F-CAC2-4233-BAEC-8CBD0C3541A3}" type="datetime1">
              <a:rPr lang="sv-SE"/>
              <a:pPr/>
              <a:t>2014-11-26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14E2EB-F5D1-4496-98AC-722423975EF7}" type="slidenum">
              <a:rPr lang="sv-SE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E12626-DC47-4D25-A49B-FED90A6A8CFB}" type="datetime1">
              <a:rPr lang="sv-SE"/>
              <a:pPr/>
              <a:t>2014-11-26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8E9816-8DE0-4F94-800D-C22D889B16F3}" type="slidenum">
              <a:rPr lang="sv-SE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75123D-AF70-490F-9EC9-44BA0E21D867}" type="datetime1">
              <a:rPr lang="sv-SE"/>
              <a:pPr/>
              <a:t>2014-11-26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DE73AD-A8FA-4FF0-88E8-EBAAE3E2BD5F}" type="slidenum">
              <a:rPr lang="sv-SE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8A7A5B-836D-4333-A03E-87E2C9A8D786}" type="datetime1">
              <a:rPr lang="sv-SE"/>
              <a:pPr/>
              <a:t>2014-11-26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89D767-7A7A-4FE3-AE52-2741A7AFC1D0}" type="slidenum">
              <a:rPr lang="sv-SE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C86052-138B-4D3B-AE96-DA7CCA89FDB3}" type="datetime1">
              <a:rPr lang="sv-SE"/>
              <a:pPr/>
              <a:t>2014-11-26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1E2D48-B29A-408D-9154-389E863D7B18}" type="slidenum">
              <a:rPr lang="sv-SE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E9CB39-8F81-4762-A5C2-B17D57CB6EFB}" type="datetime1">
              <a:rPr lang="sv-SE"/>
              <a:pPr/>
              <a:t>2014-11-26</a:t>
            </a:fld>
            <a:endParaRPr lang="sv-SE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D75BF0-0779-4717-B615-8FBD8FF313EF}" type="slidenum">
              <a:rPr lang="sv-SE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D9AD40-ABEA-436F-903C-8BBA70D09B09}" type="datetime1">
              <a:rPr lang="sv-SE"/>
              <a:pPr/>
              <a:t>2014-11-26</a:t>
            </a:fld>
            <a:endParaRPr lang="sv-SE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62A9BD-6248-4A15-BBE8-183D918203A8}" type="slidenum">
              <a:rPr lang="sv-SE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3F97720-068F-44B9-ABA8-F7B2CFB544F7}" type="datetime1">
              <a:rPr lang="sv-SE"/>
              <a:pPr/>
              <a:t>2014-11-26</a:t>
            </a:fld>
            <a:endParaRPr lang="sv-SE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FF4096-7764-43F0-A522-06E27013F89B}" type="slidenum">
              <a:rPr lang="sv-SE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FF265F8-B5C4-48C3-9842-96DF3D78B1D1}" type="datetime1">
              <a:rPr lang="sv-SE"/>
              <a:pPr/>
              <a:t>2014-11-26</a:t>
            </a:fld>
            <a:endParaRPr lang="sv-SE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3A3402-87FE-4A8E-BCF9-97E7596CEADB}" type="slidenum">
              <a:rPr lang="sv-SE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4FA463-369F-484C-8E87-AFBF8A5F790D}" type="datetime1">
              <a:rPr lang="sv-SE"/>
              <a:pPr/>
              <a:t>2014-11-26</a:t>
            </a:fld>
            <a:endParaRPr lang="sv-SE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6C1219-4D58-4764-AD88-03DBC9A1E7CB}" type="slidenum">
              <a:rPr lang="sv-SE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8FD007-4044-4E9C-889E-B29A6B2370D0}" type="datetime1">
              <a:rPr lang="sv-SE"/>
              <a:pPr/>
              <a:t>2014-11-26</a:t>
            </a:fld>
            <a:endParaRPr lang="sv-SE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DA93CB-88CD-4884-A779-B4A0559F1B66}" type="slidenum">
              <a:rPr lang="sv-SE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E92C8522-C91A-40D2-B697-C051F60B15AC}" type="datetime1">
              <a:rPr lang="sv-SE"/>
              <a:pPr/>
              <a:t>2014-11-26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62601437-0018-4680-AEB0-9BA6F6E2326F}" type="slidenum">
              <a:rPr lang="sv-SE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-128"/>
          <a:cs typeface="Geneva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-128"/>
          <a:cs typeface="Geneva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-128"/>
          <a:cs typeface="Geneva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-128"/>
          <a:cs typeface="Geneva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-128"/>
          <a:cs typeface="Geneva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-128"/>
          <a:cs typeface="Geneva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-128"/>
          <a:cs typeface="Geneva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-128"/>
          <a:cs typeface="Geneva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-128"/>
          <a:cs typeface="Geneva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-128"/>
          <a:cs typeface="Geneva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-128"/>
          <a:cs typeface="Geneva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Georgia" panose="02040502050405020303" pitchFamily="18" charset="0"/>
              </a:rPr>
              <a:t>Ekonomi Fiberförening</a:t>
            </a:r>
            <a:endParaRPr lang="sv-SE" dirty="0">
              <a:latin typeface="Georgia" panose="02040502050405020303" pitchFamily="18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sv-SE" dirty="0" smtClean="0">
                <a:solidFill>
                  <a:schemeClr val="bg1">
                    <a:lumMod val="50000"/>
                  </a:schemeClr>
                </a:solidFill>
              </a:rPr>
              <a:t>Grunden – den ekonomiska föreningen</a:t>
            </a:r>
          </a:p>
          <a:p>
            <a:pPr>
              <a:lnSpc>
                <a:spcPct val="150000"/>
              </a:lnSpc>
            </a:pPr>
            <a:r>
              <a:rPr lang="sv-SE" dirty="0" smtClean="0">
                <a:solidFill>
                  <a:schemeClr val="bg1">
                    <a:lumMod val="50000"/>
                  </a:schemeClr>
                </a:solidFill>
              </a:rPr>
              <a:t>Den finansiella strukturen</a:t>
            </a:r>
            <a:br>
              <a:rPr lang="sv-SE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sv-SE" sz="2400" dirty="0" smtClean="0">
                <a:solidFill>
                  <a:schemeClr val="bg1">
                    <a:lumMod val="50000"/>
                  </a:schemeClr>
                </a:solidFill>
              </a:rPr>
              <a:t>- de 4 hörnpelarna</a:t>
            </a:r>
          </a:p>
          <a:p>
            <a:pPr>
              <a:lnSpc>
                <a:spcPct val="150000"/>
              </a:lnSpc>
            </a:pPr>
            <a:r>
              <a:rPr lang="sv-SE" dirty="0" smtClean="0">
                <a:solidFill>
                  <a:schemeClr val="bg1">
                    <a:lumMod val="50000"/>
                  </a:schemeClr>
                </a:solidFill>
              </a:rPr>
              <a:t>Balans-  och resultatrapport</a:t>
            </a:r>
          </a:p>
          <a:p>
            <a:pPr>
              <a:lnSpc>
                <a:spcPct val="150000"/>
              </a:lnSpc>
            </a:pPr>
            <a:r>
              <a:rPr lang="sv-SE" dirty="0" smtClean="0">
                <a:solidFill>
                  <a:schemeClr val="bg1">
                    <a:lumMod val="50000"/>
                  </a:schemeClr>
                </a:solidFill>
              </a:rPr>
              <a:t>Vanliga frågor</a:t>
            </a:r>
          </a:p>
        </p:txBody>
      </p:sp>
    </p:spTree>
    <p:extLst>
      <p:ext uri="{BB962C8B-B14F-4D97-AF65-F5344CB8AC3E}">
        <p14:creationId xmlns:p14="http://schemas.microsoft.com/office/powerpoint/2010/main" val="3062606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Georgia" panose="02040502050405020303" pitchFamily="18" charset="0"/>
              </a:rPr>
              <a:t>Fiberföreningens finansiella struktur</a:t>
            </a:r>
            <a:endParaRPr lang="sv-SE" dirty="0">
              <a:latin typeface="Georgia" panose="02040502050405020303" pitchFamily="18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15616" y="1600201"/>
            <a:ext cx="7571184" cy="2620888"/>
          </a:xfrm>
        </p:spPr>
        <p:txBody>
          <a:bodyPr/>
          <a:lstStyle/>
          <a:p>
            <a:r>
              <a:rPr lang="sv-SE" sz="2600" dirty="0" smtClean="0">
                <a:solidFill>
                  <a:schemeClr val="bg1">
                    <a:lumMod val="85000"/>
                  </a:schemeClr>
                </a:solidFill>
              </a:rPr>
              <a:t>Insats – investering – anläggningstillgång </a:t>
            </a:r>
          </a:p>
          <a:p>
            <a:r>
              <a:rPr lang="sv-SE" sz="2600" dirty="0" smtClean="0">
                <a:solidFill>
                  <a:schemeClr val="bg1">
                    <a:lumMod val="85000"/>
                  </a:schemeClr>
                </a:solidFill>
              </a:rPr>
              <a:t>Medlemsavgift – föreningskostnad</a:t>
            </a:r>
          </a:p>
          <a:p>
            <a:r>
              <a:rPr lang="sv-SE" sz="2600" b="1" dirty="0" smtClean="0"/>
              <a:t>Anslutningsavgift – tjänst – affärsverksamhet</a:t>
            </a:r>
            <a:br>
              <a:rPr lang="sv-SE" sz="2600" b="1" dirty="0" smtClean="0"/>
            </a:br>
            <a:r>
              <a:rPr lang="sv-SE" sz="2600" b="1" dirty="0" smtClean="0"/>
              <a:t>                                     +</a:t>
            </a:r>
          </a:p>
          <a:p>
            <a:r>
              <a:rPr lang="sv-SE" sz="2600" b="1" dirty="0" smtClean="0"/>
              <a:t>Byanätsavgift – tjänst – affärsverksamhet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sv-SE" sz="2600" b="1" dirty="0" smtClean="0"/>
              <a:t>= MOMSREGISTRERING</a:t>
            </a:r>
            <a:r>
              <a:rPr lang="sv-SE" sz="2600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sv-SE" sz="2600" dirty="0" smtClean="0">
                <a:solidFill>
                  <a:schemeClr val="bg1">
                    <a:lumMod val="50000"/>
                  </a:schemeClr>
                </a:solidFill>
              </a:rPr>
            </a:br>
            <a:endParaRPr lang="sv-SE" sz="2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9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Georgia" panose="02040502050405020303" pitchFamily="18" charset="0"/>
              </a:rPr>
              <a:t>Balans- och resultatrapport</a:t>
            </a:r>
            <a:br>
              <a:rPr lang="sv-SE" dirty="0" smtClean="0">
                <a:latin typeface="Georgia" panose="02040502050405020303" pitchFamily="18" charset="0"/>
              </a:rPr>
            </a:br>
            <a:r>
              <a:rPr lang="sv-SE" dirty="0" smtClean="0">
                <a:latin typeface="Georgia" panose="02040502050405020303" pitchFamily="18" charset="0"/>
              </a:rPr>
              <a:t>  </a:t>
            </a:r>
            <a:r>
              <a:rPr lang="sv-SE" sz="1600" dirty="0" smtClean="0">
                <a:latin typeface="Georgia" panose="02040502050405020303" pitchFamily="18" charset="0"/>
              </a:rPr>
              <a:t>Tillgångar          Skulder                                                      Utgifter                   Inkomster</a:t>
            </a:r>
            <a:endParaRPr lang="sv-SE" sz="1600" dirty="0">
              <a:latin typeface="Georgia" panose="02040502050405020303" pitchFamily="18" charset="0"/>
            </a:endParaRPr>
          </a:p>
        </p:txBody>
      </p:sp>
      <p:graphicFrame>
        <p:nvGraphicFramePr>
          <p:cNvPr id="8" name="Platshållare för innehåll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6743274"/>
              </p:ext>
            </p:extLst>
          </p:nvPr>
        </p:nvGraphicFramePr>
        <p:xfrm>
          <a:off x="683568" y="1600200"/>
          <a:ext cx="2962672" cy="3124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1336"/>
                <a:gridCol w="1481336"/>
              </a:tblGrid>
              <a:tr h="3124944">
                <a:tc>
                  <a:txBody>
                    <a:bodyPr/>
                    <a:lstStyle/>
                    <a:p>
                      <a:r>
                        <a:rPr lang="sv-SE" b="0" dirty="0" smtClean="0"/>
                        <a:t>Anläggning</a:t>
                      </a:r>
                    </a:p>
                    <a:p>
                      <a:endParaRPr lang="sv-SE" dirty="0" smtClean="0"/>
                    </a:p>
                    <a:p>
                      <a:endParaRPr lang="sv-SE" dirty="0" smtClean="0"/>
                    </a:p>
                    <a:p>
                      <a:endParaRPr lang="sv-SE" dirty="0" smtClean="0"/>
                    </a:p>
                    <a:p>
                      <a:endParaRPr lang="sv-SE" dirty="0" smtClean="0"/>
                    </a:p>
                    <a:p>
                      <a:r>
                        <a:rPr lang="sv-SE" b="0" dirty="0" smtClean="0"/>
                        <a:t>Kassa</a:t>
                      </a:r>
                      <a:endParaRPr lang="sv-SE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000" u="sng" dirty="0" smtClean="0"/>
                        <a:t>Insats</a:t>
                      </a:r>
                    </a:p>
                    <a:p>
                      <a:endParaRPr lang="sv-SE" dirty="0" smtClean="0"/>
                    </a:p>
                    <a:p>
                      <a:endParaRPr lang="sv-SE" dirty="0" smtClean="0"/>
                    </a:p>
                    <a:p>
                      <a:endParaRPr lang="sv-SE" dirty="0" smtClean="0"/>
                    </a:p>
                    <a:p>
                      <a:endParaRPr lang="sv-SE" dirty="0" smtClean="0"/>
                    </a:p>
                    <a:p>
                      <a:r>
                        <a:rPr lang="sv-SE" b="0" dirty="0" smtClean="0"/>
                        <a:t>Ev. lån</a:t>
                      </a:r>
                      <a:endParaRPr lang="sv-SE" b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ell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2611429"/>
              </p:ext>
            </p:extLst>
          </p:nvPr>
        </p:nvGraphicFramePr>
        <p:xfrm>
          <a:off x="5292080" y="1579880"/>
          <a:ext cx="3503712" cy="3073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1856"/>
                <a:gridCol w="1751856"/>
              </a:tblGrid>
              <a:tr h="3073256">
                <a:tc>
                  <a:txBody>
                    <a:bodyPr/>
                    <a:lstStyle/>
                    <a:p>
                      <a:r>
                        <a:rPr lang="sv-SE" b="0" dirty="0" smtClean="0"/>
                        <a:t>Anslutning</a:t>
                      </a:r>
                    </a:p>
                    <a:p>
                      <a:endParaRPr lang="sv-SE" b="0" dirty="0" smtClean="0"/>
                    </a:p>
                    <a:p>
                      <a:endParaRPr lang="sv-SE" b="0" dirty="0" smtClean="0"/>
                    </a:p>
                    <a:p>
                      <a:r>
                        <a:rPr lang="sv-SE" b="0" dirty="0" smtClean="0"/>
                        <a:t>Drift</a:t>
                      </a:r>
                      <a:r>
                        <a:rPr lang="sv-SE" b="0" baseline="0" dirty="0" smtClean="0"/>
                        <a:t> &amp; </a:t>
                      </a:r>
                      <a:r>
                        <a:rPr lang="sv-SE" b="0" baseline="0" dirty="0" err="1" smtClean="0"/>
                        <a:t>underh</a:t>
                      </a:r>
                      <a:r>
                        <a:rPr lang="sv-SE" b="0" baseline="0" dirty="0" smtClean="0"/>
                        <a:t>.</a:t>
                      </a:r>
                    </a:p>
                    <a:p>
                      <a:r>
                        <a:rPr lang="sv-SE" b="0" baseline="0" dirty="0" err="1" smtClean="0"/>
                        <a:t>Admin</a:t>
                      </a:r>
                      <a:r>
                        <a:rPr lang="sv-SE" b="0" baseline="0" dirty="0" smtClean="0"/>
                        <a:t>. </a:t>
                      </a:r>
                    </a:p>
                    <a:p>
                      <a:r>
                        <a:rPr lang="sv-SE" b="0" baseline="0" dirty="0" smtClean="0"/>
                        <a:t>Avskrivning</a:t>
                      </a:r>
                    </a:p>
                    <a:p>
                      <a:r>
                        <a:rPr lang="sv-SE" b="0" baseline="0" dirty="0" smtClean="0"/>
                        <a:t>Försäkring</a:t>
                      </a:r>
                    </a:p>
                    <a:p>
                      <a:r>
                        <a:rPr lang="sv-SE" b="0" baseline="0" dirty="0" smtClean="0"/>
                        <a:t>K/O</a:t>
                      </a:r>
                    </a:p>
                    <a:p>
                      <a:endParaRPr lang="sv-SE" b="0" baseline="0" dirty="0" smtClean="0"/>
                    </a:p>
                    <a:p>
                      <a:r>
                        <a:rPr lang="sv-SE" b="0" baseline="0" dirty="0" err="1" smtClean="0"/>
                        <a:t>Föreningskostn</a:t>
                      </a:r>
                      <a:r>
                        <a:rPr lang="sv-SE" b="0" baseline="0" dirty="0" smtClean="0"/>
                        <a:t>.</a:t>
                      </a:r>
                      <a:endParaRPr lang="sv-SE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000" u="sng" dirty="0" err="1" smtClean="0"/>
                        <a:t>Ansl</a:t>
                      </a:r>
                      <a:r>
                        <a:rPr lang="sv-SE" sz="2000" u="sng" dirty="0" smtClean="0"/>
                        <a:t>. Avgift</a:t>
                      </a:r>
                    </a:p>
                    <a:p>
                      <a:endParaRPr lang="sv-SE" sz="2000" u="sng" dirty="0" smtClean="0"/>
                    </a:p>
                    <a:p>
                      <a:r>
                        <a:rPr lang="sv-SE" sz="2000" u="sng" dirty="0" smtClean="0"/>
                        <a:t>Byanätsavgift</a:t>
                      </a:r>
                    </a:p>
                    <a:p>
                      <a:endParaRPr lang="sv-SE" sz="2000" u="sng" dirty="0" smtClean="0"/>
                    </a:p>
                    <a:p>
                      <a:endParaRPr lang="sv-SE" sz="2000" u="sng" dirty="0" smtClean="0"/>
                    </a:p>
                    <a:p>
                      <a:endParaRPr lang="sv-SE" sz="2000" u="sng" dirty="0" smtClean="0"/>
                    </a:p>
                    <a:p>
                      <a:endParaRPr lang="sv-SE" sz="2000" u="sng" dirty="0" smtClean="0"/>
                    </a:p>
                    <a:p>
                      <a:endParaRPr lang="sv-SE" sz="2000" u="sng" dirty="0" smtClean="0"/>
                    </a:p>
                    <a:p>
                      <a:r>
                        <a:rPr lang="sv-SE" sz="2000" u="sng" dirty="0" err="1" smtClean="0"/>
                        <a:t>Medlemsavg</a:t>
                      </a:r>
                      <a:r>
                        <a:rPr lang="sv-SE" sz="2000" u="sng" dirty="0" smtClean="0"/>
                        <a:t>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658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864095"/>
          </a:xfrm>
        </p:spPr>
        <p:txBody>
          <a:bodyPr anchor="t"/>
          <a:lstStyle/>
          <a:p>
            <a:pPr eaLnBrk="1" hangingPunct="1"/>
            <a:r>
              <a:rPr lang="sv-SE" dirty="0" smtClean="0">
                <a:latin typeface="Georgia" pitchFamily="18" charset="0"/>
                <a:cs typeface="Arial" charset="0"/>
              </a:rPr>
              <a:t>Flera byggnader</a:t>
            </a:r>
            <a:r>
              <a:rPr lang="sv-SE" sz="2400" dirty="0">
                <a:latin typeface="Georgia" pitchFamily="18" charset="0"/>
                <a:cs typeface="Arial" charset="0"/>
              </a:rPr>
              <a:t/>
            </a:r>
            <a:br>
              <a:rPr lang="sv-SE" sz="2400" dirty="0">
                <a:latin typeface="Georgia" pitchFamily="18" charset="0"/>
                <a:cs typeface="Arial" charset="0"/>
              </a:rPr>
            </a:br>
            <a:r>
              <a:rPr lang="sv-SE" sz="2400" dirty="0" smtClean="0">
                <a:latin typeface="Georgia" pitchFamily="18" charset="0"/>
                <a:cs typeface="Arial" charset="0"/>
              </a:rPr>
              <a:t> anslutningsavgifter vs. insatser?</a:t>
            </a:r>
            <a:br>
              <a:rPr lang="sv-SE" sz="2400" dirty="0" smtClean="0">
                <a:latin typeface="Georgia" pitchFamily="18" charset="0"/>
                <a:cs typeface="Arial" charset="0"/>
              </a:rPr>
            </a:br>
            <a:endParaRPr lang="sv-SE" sz="2400" dirty="0" smtClean="0">
              <a:latin typeface="Georgia" pitchFamily="18" charset="0"/>
              <a:ea typeface="Georgia" charset="0"/>
              <a:cs typeface="Georgia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718494"/>
            <a:ext cx="7342584" cy="4014762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sv-SE" sz="2600" dirty="0" smtClean="0"/>
              <a:t>En insats per fastighet (juridisk beteckning). 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sv-SE" sz="2600" dirty="0" smtClean="0"/>
              <a:t>Fastighet med flera byggnader regleras med flera anslutningsavtal.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sv-SE" sz="2600" dirty="0" smtClean="0"/>
              <a:t>Anslutningsavtalen förhandlas och fastställs av styrelsen. </a:t>
            </a:r>
            <a:r>
              <a:rPr lang="sv-SE" sz="1400" dirty="0" smtClean="0"/>
              <a:t>(ofta lika för alla)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sv-SE" sz="2600" dirty="0" smtClean="0">
                <a:solidFill>
                  <a:srgbClr val="898989"/>
                </a:solidFill>
                <a:cs typeface="Arial" charset="0"/>
              </a:rPr>
              <a:t>Flerfamiljshus som ovan. En insats och flera anslutningsavgifter. Fastighetsägaren reglerar med hyresgästerna, vilka inte är medlemmar i föreningen.</a:t>
            </a:r>
            <a:endParaRPr lang="sv-SE" sz="2200" dirty="0" smtClean="0">
              <a:solidFill>
                <a:srgbClr val="898989"/>
              </a:solidFill>
              <a:cs typeface="Arial" charset="0"/>
            </a:endParaRPr>
          </a:p>
        </p:txBody>
      </p:sp>
      <p:pic>
        <p:nvPicPr>
          <p:cNvPr id="15364" name="Picture 4" descr="bård_PP_långsida_300dpi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765925"/>
            <a:ext cx="9144000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5" descr="Coompanion_payoff_300dpi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0363" y="6172200"/>
            <a:ext cx="1752600" cy="30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8975187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864095"/>
          </a:xfrm>
        </p:spPr>
        <p:txBody>
          <a:bodyPr anchor="t"/>
          <a:lstStyle/>
          <a:p>
            <a:pPr eaLnBrk="1" hangingPunct="1"/>
            <a:r>
              <a:rPr lang="sv-SE" dirty="0" smtClean="0">
                <a:latin typeface="Georgia" charset="0"/>
                <a:ea typeface="Georgia" charset="0"/>
                <a:cs typeface="Georgia" charset="0"/>
              </a:rPr>
              <a:t>Försäljning till ”icke medlem”.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340768"/>
            <a:ext cx="7342584" cy="4608512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sv-SE" sz="2200" dirty="0" smtClean="0">
                <a:solidFill>
                  <a:srgbClr val="898989"/>
                </a:solidFill>
                <a:cs typeface="Arial" charset="0"/>
              </a:rPr>
              <a:t>Fullt möjligt och kan ju vara en extra intäkt till föreningen.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sv-SE" sz="2200" dirty="0" smtClean="0">
                <a:solidFill>
                  <a:srgbClr val="898989"/>
                </a:solidFill>
                <a:cs typeface="Arial" charset="0"/>
              </a:rPr>
              <a:t>Försäljningen får inte utgöra den största delen av verksamheten.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sv-SE" sz="2200" dirty="0" smtClean="0">
                <a:solidFill>
                  <a:srgbClr val="898989"/>
                </a:solidFill>
                <a:cs typeface="Arial" charset="0"/>
              </a:rPr>
              <a:t>Tänk på att varje medlem är en part i att finansiera anläggningen!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sv-SE" sz="2200" dirty="0" smtClean="0">
                <a:solidFill>
                  <a:srgbClr val="898989"/>
                </a:solidFill>
                <a:cs typeface="Arial" charset="0"/>
              </a:rPr>
              <a:t>Fungerar antagligen bäst till företag, föreningar eller offentlig sektor såsom skolor, daghem etc.</a:t>
            </a:r>
          </a:p>
        </p:txBody>
      </p:sp>
      <p:pic>
        <p:nvPicPr>
          <p:cNvPr id="15364" name="Picture 4" descr="bård_PP_långsida_300dpi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765925"/>
            <a:ext cx="9144000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5" descr="Coompanion_payoff_300dpi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0363" y="6172200"/>
            <a:ext cx="1752600" cy="30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8975187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864095"/>
          </a:xfrm>
        </p:spPr>
        <p:txBody>
          <a:bodyPr anchor="t"/>
          <a:lstStyle/>
          <a:p>
            <a:pPr eaLnBrk="1" hangingPunct="1"/>
            <a:r>
              <a:rPr lang="sv-SE" dirty="0" smtClean="0">
                <a:latin typeface="Georgia" charset="0"/>
                <a:ea typeface="Georgia" charset="0"/>
                <a:cs typeface="Georgia" charset="0"/>
              </a:rPr>
              <a:t>Avskrivningstid?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340768"/>
            <a:ext cx="7342584" cy="4608512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sv-SE" sz="2600" dirty="0" smtClean="0"/>
              <a:t>Den tekniska livslängden sägs vara minst 50 år.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sv-SE" sz="2600" dirty="0" smtClean="0"/>
              <a:t>Vi rekommenderar att ni skriver av anläggningen på 20-25 år (4-5 % årligen).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sv-SE" sz="2600" dirty="0" smtClean="0"/>
              <a:t>Förbrukningsinventarier skrivs av på 5 år.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sv-SE" sz="2600" dirty="0" smtClean="0"/>
              <a:t>Om ni vill skriva av fortare eller på längre tid bör ni stämma av med föreningens revisor.</a:t>
            </a:r>
            <a:endParaRPr lang="sv-SE" sz="2200" dirty="0" smtClean="0">
              <a:solidFill>
                <a:srgbClr val="898989"/>
              </a:solidFill>
              <a:cs typeface="Arial" charset="0"/>
            </a:endParaRPr>
          </a:p>
        </p:txBody>
      </p:sp>
      <p:pic>
        <p:nvPicPr>
          <p:cNvPr id="15364" name="Picture 4" descr="bård_PP_långsida_300dpi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765925"/>
            <a:ext cx="9144000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5" descr="Coompanion_payoff_300dpi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0363" y="6172200"/>
            <a:ext cx="1752600" cy="30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8975187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864095"/>
          </a:xfrm>
        </p:spPr>
        <p:txBody>
          <a:bodyPr anchor="t"/>
          <a:lstStyle/>
          <a:p>
            <a:pPr eaLnBrk="1" hangingPunct="1"/>
            <a:r>
              <a:rPr lang="sv-SE" dirty="0" smtClean="0">
                <a:latin typeface="Georgia" charset="0"/>
                <a:ea typeface="Georgia" charset="0"/>
                <a:cs typeface="Georgia" charset="0"/>
              </a:rPr>
              <a:t>Sälja eller överlåta nätet?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340768"/>
            <a:ext cx="7342584" cy="4608512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sv-SE" sz="2600" dirty="0" smtClean="0"/>
              <a:t>Vår rekommendation, i nuläget, är att inte teckna några optionsavtal eller andra överenskommelser.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sv-SE" sz="2600" dirty="0" smtClean="0">
                <a:solidFill>
                  <a:srgbClr val="898989"/>
                </a:solidFill>
                <a:cs typeface="Arial" charset="0"/>
              </a:rPr>
              <a:t>Tveksamt om det är okej att sälja/överlåta en anläggning som är så starkt finansierad av allmänna medel.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sv-SE" sz="2600" dirty="0" smtClean="0">
                <a:solidFill>
                  <a:srgbClr val="898989"/>
                </a:solidFill>
                <a:cs typeface="Arial" charset="0"/>
              </a:rPr>
              <a:t>Tappar kontroll över medlemsnyttan och prissättningen.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sv-SE" sz="2600" dirty="0" smtClean="0">
                <a:solidFill>
                  <a:srgbClr val="898989"/>
                </a:solidFill>
                <a:cs typeface="Arial" charset="0"/>
              </a:rPr>
              <a:t>Sök hellre samverkan med andra föreningar (paraplyförening) och kommunen.</a:t>
            </a:r>
            <a:endParaRPr lang="sv-SE" sz="2200" dirty="0" smtClean="0">
              <a:solidFill>
                <a:srgbClr val="898989"/>
              </a:solidFill>
              <a:cs typeface="Arial" charset="0"/>
            </a:endParaRPr>
          </a:p>
        </p:txBody>
      </p:sp>
      <p:pic>
        <p:nvPicPr>
          <p:cNvPr id="15364" name="Picture 4" descr="bård_PP_långsida_300dpi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765925"/>
            <a:ext cx="9144000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5" descr="Coompanion_payoff_300dpi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0363" y="6172200"/>
            <a:ext cx="1752600" cy="30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8975187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360363" y="476673"/>
            <a:ext cx="8097837" cy="864095"/>
          </a:xfrm>
        </p:spPr>
        <p:txBody>
          <a:bodyPr anchor="t"/>
          <a:lstStyle/>
          <a:p>
            <a:pPr eaLnBrk="1" hangingPunct="1"/>
            <a:r>
              <a:rPr lang="sv-SE" sz="4000" dirty="0" smtClean="0">
                <a:latin typeface="Georgia" charset="0"/>
                <a:ea typeface="Georgia" charset="0"/>
                <a:cs typeface="Georgia" charset="0"/>
              </a:rPr>
              <a:t>Om någon vill lämna föreningen?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340768"/>
            <a:ext cx="7342584" cy="4608512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sv-SE" sz="2600" dirty="0" smtClean="0"/>
              <a:t>Vi tror inte att frågan kommer att förekomma i någon större utsträckning.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sv-SE" sz="2600" dirty="0" smtClean="0"/>
              <a:t>Vår bild är snarare att fler medlemmar tillkommer allteftersom arbetet fortskrider.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sv-SE" sz="2600" dirty="0" smtClean="0">
                <a:solidFill>
                  <a:srgbClr val="898989"/>
                </a:solidFill>
                <a:cs typeface="Arial" charset="0"/>
              </a:rPr>
              <a:t>Via vår stadgemall blir medlemmarna kvar i mellan 2-3 år.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sv-SE" sz="2600" dirty="0" smtClean="0">
                <a:solidFill>
                  <a:srgbClr val="898989"/>
                </a:solidFill>
                <a:cs typeface="Arial" charset="0"/>
              </a:rPr>
              <a:t>Lagen tillåter 5 års ”bindningstid”. Dock, vi tycker det är en lång tid och som kan göra medlemmar tveksamma.</a:t>
            </a:r>
            <a:endParaRPr lang="sv-SE" sz="2200" dirty="0" smtClean="0">
              <a:solidFill>
                <a:srgbClr val="898989"/>
              </a:solidFill>
              <a:cs typeface="Arial" charset="0"/>
            </a:endParaRPr>
          </a:p>
        </p:txBody>
      </p:sp>
      <p:pic>
        <p:nvPicPr>
          <p:cNvPr id="15364" name="Picture 4" descr="bård_PP_långsida_300dpi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765925"/>
            <a:ext cx="9144000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5" descr="Coompanion_payoff_300dpi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0363" y="6172200"/>
            <a:ext cx="1752600" cy="30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8975187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360363" y="476673"/>
            <a:ext cx="8244085" cy="864095"/>
          </a:xfrm>
        </p:spPr>
        <p:txBody>
          <a:bodyPr anchor="t"/>
          <a:lstStyle/>
          <a:p>
            <a:pPr algn="l" eaLnBrk="1" hangingPunct="1"/>
            <a:r>
              <a:rPr lang="sv-SE" sz="3800" dirty="0" smtClean="0">
                <a:latin typeface="Georgia" charset="0"/>
                <a:ea typeface="Georgia" charset="0"/>
                <a:cs typeface="Georgia" charset="0"/>
              </a:rPr>
              <a:t>Insatsen – ska vi återbetala eller inte?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340768"/>
            <a:ext cx="7342584" cy="4608512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sv-SE" sz="2600" dirty="0" smtClean="0"/>
              <a:t>Grundprincipen är att insatsen återbetalas.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sv-SE" sz="2600" dirty="0" smtClean="0"/>
              <a:t>Insatsen är medlemmens stöd till finansiering av anläggningen.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sv-SE" sz="2600" dirty="0" smtClean="0"/>
              <a:t>Skatteverket kan tolka en insats som inte återbetalas som en avgift vilken då blir momspliktig.</a:t>
            </a:r>
            <a:endParaRPr lang="sv-SE" sz="2200" dirty="0" smtClean="0">
              <a:solidFill>
                <a:srgbClr val="898989"/>
              </a:solidFill>
              <a:cs typeface="Arial" charset="0"/>
            </a:endParaRPr>
          </a:p>
        </p:txBody>
      </p:sp>
      <p:pic>
        <p:nvPicPr>
          <p:cNvPr id="15364" name="Picture 4" descr="bård_PP_långsida_300dpi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765925"/>
            <a:ext cx="9144000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5" descr="Coompanion_payoff_300dpi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0363" y="6172200"/>
            <a:ext cx="1752600" cy="30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8975187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864095"/>
          </a:xfrm>
        </p:spPr>
        <p:txBody>
          <a:bodyPr anchor="t"/>
          <a:lstStyle/>
          <a:p>
            <a:pPr eaLnBrk="1" hangingPunct="1"/>
            <a:r>
              <a:rPr lang="sv-SE" sz="4200" dirty="0" smtClean="0">
                <a:latin typeface="Georgia" charset="0"/>
                <a:ea typeface="Georgia" charset="0"/>
                <a:cs typeface="Georgia" charset="0"/>
              </a:rPr>
              <a:t>Moms - att vara eller inte vara?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340768"/>
            <a:ext cx="7342584" cy="4608512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sv-SE" sz="2600" dirty="0" smtClean="0"/>
              <a:t>En fiberförening är en momspliktig verksamhet.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sv-SE" sz="2600" dirty="0" smtClean="0"/>
              <a:t>Insatsen är ingen momspliktig kostnad utan medlemmens del av anläggningens finansiering.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sv-SE" sz="2600" dirty="0" smtClean="0">
                <a:solidFill>
                  <a:srgbClr val="898989"/>
                </a:solidFill>
                <a:cs typeface="Arial" charset="0"/>
              </a:rPr>
              <a:t>Våra stadgar och affärsmodeller beskriver att det finns momspliktiga transaktioner i föreningen.</a:t>
            </a:r>
            <a:endParaRPr lang="sv-SE" sz="2200" dirty="0" smtClean="0">
              <a:solidFill>
                <a:srgbClr val="898989"/>
              </a:solidFill>
              <a:cs typeface="Arial" charset="0"/>
            </a:endParaRPr>
          </a:p>
        </p:txBody>
      </p:sp>
      <p:pic>
        <p:nvPicPr>
          <p:cNvPr id="15364" name="Picture 4" descr="bård_PP_långsida_300dpi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765925"/>
            <a:ext cx="9144000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5" descr="Coompanion_payoff_300dpi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0363" y="6172200"/>
            <a:ext cx="1752600" cy="30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8975187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864095"/>
          </a:xfrm>
        </p:spPr>
        <p:txBody>
          <a:bodyPr anchor="t"/>
          <a:lstStyle/>
          <a:p>
            <a:pPr eaLnBrk="1" hangingPunct="1"/>
            <a:r>
              <a:rPr lang="sv-SE" dirty="0" smtClean="0">
                <a:latin typeface="Georgia" charset="0"/>
                <a:ea typeface="Georgia" charset="0"/>
                <a:cs typeface="Georgia" charset="0"/>
              </a:rPr>
              <a:t>Att vara ekonomisk förening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4776" y="1556792"/>
            <a:ext cx="7342584" cy="3672408"/>
          </a:xfrm>
        </p:spPr>
        <p:txBody>
          <a:bodyPr>
            <a:normAutofit/>
          </a:bodyPr>
          <a:lstStyle/>
          <a:p>
            <a:pPr algn="l"/>
            <a:r>
              <a:rPr lang="sv-SE" sz="2600" dirty="0" smtClean="0"/>
              <a:t>Lagen om ekonomiska föreningar, §1:</a:t>
            </a:r>
          </a:p>
          <a:p>
            <a:pPr algn="l"/>
            <a:endParaRPr lang="sv-SE" sz="2600" dirty="0" smtClean="0"/>
          </a:p>
          <a:p>
            <a:pPr algn="l"/>
            <a:r>
              <a:rPr lang="sv-SE" sz="2600" dirty="0" smtClean="0"/>
              <a:t>1.	Främja medlemmarna ekonomiska intresse</a:t>
            </a:r>
          </a:p>
          <a:p>
            <a:pPr algn="l"/>
            <a:r>
              <a:rPr lang="sv-SE" sz="2600" dirty="0" smtClean="0">
                <a:solidFill>
                  <a:srgbClr val="898989"/>
                </a:solidFill>
                <a:cs typeface="Arial" charset="0"/>
              </a:rPr>
              <a:t>2. 	Genom ekonomisk verksamhet</a:t>
            </a:r>
          </a:p>
          <a:p>
            <a:pPr algn="l"/>
            <a:r>
              <a:rPr lang="sv-SE" sz="2600" dirty="0" smtClean="0">
                <a:solidFill>
                  <a:srgbClr val="898989"/>
                </a:solidFill>
                <a:cs typeface="Arial" charset="0"/>
              </a:rPr>
              <a:t>3.	I vilka medlemmarna deltar</a:t>
            </a:r>
            <a:endParaRPr lang="sv-SE" sz="2200" dirty="0" smtClean="0">
              <a:solidFill>
                <a:srgbClr val="898989"/>
              </a:solidFill>
              <a:cs typeface="Arial" charset="0"/>
            </a:endParaRPr>
          </a:p>
        </p:txBody>
      </p:sp>
      <p:pic>
        <p:nvPicPr>
          <p:cNvPr id="15364" name="Picture 4" descr="bård_PP_långsida_300dpi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765925"/>
            <a:ext cx="9144000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5" descr="Coompanion_payoff_300dpi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0363" y="6172200"/>
            <a:ext cx="1752600" cy="30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71831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 idx="4294967295"/>
          </p:nvPr>
        </p:nvSpPr>
        <p:spPr>
          <a:xfrm>
            <a:off x="670992" y="484188"/>
            <a:ext cx="7772400" cy="865188"/>
          </a:xfrm>
        </p:spPr>
        <p:txBody>
          <a:bodyPr anchor="t"/>
          <a:lstStyle/>
          <a:p>
            <a:pPr eaLnBrk="1" hangingPunct="1"/>
            <a:r>
              <a:rPr lang="sv-SE" dirty="0" smtClean="0">
                <a:latin typeface="Georgia" charset="0"/>
                <a:ea typeface="Georgia" charset="0"/>
                <a:cs typeface="Georgia" charset="0"/>
              </a:rPr>
              <a:t>Att vara ekonomisk förening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755576" y="1484313"/>
            <a:ext cx="7416824" cy="3673475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sv-SE" sz="2600" dirty="0" smtClean="0">
                <a:solidFill>
                  <a:schemeClr val="bg1">
                    <a:lumMod val="50000"/>
                  </a:schemeClr>
                </a:solidFill>
              </a:rPr>
              <a:t>Den juridiska formen är ekonomisk förening – konsumentförening.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sv-SE" sz="2600" dirty="0" smtClean="0">
                <a:solidFill>
                  <a:srgbClr val="898989"/>
                </a:solidFill>
                <a:cs typeface="Arial" charset="0"/>
              </a:rPr>
              <a:t>Minst tre (3) personer för att starta.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sv-SE" sz="2600" dirty="0" smtClean="0">
                <a:solidFill>
                  <a:srgbClr val="898989"/>
                </a:solidFill>
                <a:cs typeface="Arial" charset="0"/>
              </a:rPr>
              <a:t>Man startar och driver företag tillsammans!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sv-SE" sz="2600" dirty="0" smtClean="0">
                <a:solidFill>
                  <a:srgbClr val="898989"/>
                </a:solidFill>
                <a:cs typeface="Arial" charset="0"/>
              </a:rPr>
              <a:t>Föreningsstämma och styrelsen beslutar om verksamheten.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sv-SE" sz="2600" dirty="0" smtClean="0">
                <a:solidFill>
                  <a:srgbClr val="898989"/>
                </a:solidFill>
                <a:cs typeface="Arial" charset="0"/>
              </a:rPr>
              <a:t>Stadgar och styrelsebeslut är styrande dokument!</a:t>
            </a:r>
            <a:br>
              <a:rPr lang="sv-SE" sz="2600" dirty="0" smtClean="0">
                <a:solidFill>
                  <a:srgbClr val="898989"/>
                </a:solidFill>
                <a:cs typeface="Arial" charset="0"/>
              </a:rPr>
            </a:br>
            <a:r>
              <a:rPr lang="sv-SE" sz="2600" dirty="0" smtClean="0">
                <a:solidFill>
                  <a:srgbClr val="898989"/>
                </a:solidFill>
                <a:cs typeface="Arial" charset="0"/>
              </a:rPr>
              <a:t/>
            </a:r>
            <a:br>
              <a:rPr lang="sv-SE" sz="2600" dirty="0" smtClean="0">
                <a:solidFill>
                  <a:srgbClr val="898989"/>
                </a:solidFill>
                <a:cs typeface="Arial" charset="0"/>
              </a:rPr>
            </a:br>
            <a:endParaRPr lang="sv-SE" sz="2000" dirty="0" smtClean="0">
              <a:solidFill>
                <a:srgbClr val="898989"/>
              </a:solidFill>
              <a:cs typeface="Arial" charset="0"/>
            </a:endParaRPr>
          </a:p>
        </p:txBody>
      </p:sp>
      <p:pic>
        <p:nvPicPr>
          <p:cNvPr id="15364" name="Picture 4" descr="bård_PP_långsida_300dpi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765925"/>
            <a:ext cx="9144000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5" descr="Coompanion_payoff_300dpi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0363" y="6172200"/>
            <a:ext cx="1752600" cy="30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1622377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Georgia" panose="02040502050405020303" pitchFamily="18" charset="0"/>
              </a:rPr>
              <a:t>Fiberföreningens finansiella struktur</a:t>
            </a:r>
            <a:endParaRPr lang="sv-SE" dirty="0">
              <a:latin typeface="Georgia" panose="02040502050405020303" pitchFamily="18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15616" y="1600200"/>
            <a:ext cx="7571184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sv-SE" sz="2600" u="sng" dirty="0" smtClean="0">
                <a:solidFill>
                  <a:schemeClr val="bg1">
                    <a:lumMod val="50000"/>
                  </a:schemeClr>
                </a:solidFill>
              </a:rPr>
              <a:t>Insats</a:t>
            </a:r>
            <a:r>
              <a:rPr lang="sv-SE" sz="2600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sv-SE" sz="26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sv-SE" sz="2600" dirty="0" smtClean="0">
                <a:solidFill>
                  <a:schemeClr val="bg1">
                    <a:lumMod val="50000"/>
                  </a:schemeClr>
                </a:solidFill>
              </a:rPr>
              <a:t>- Betalar gemensamma anläggningen.</a:t>
            </a:r>
            <a:br>
              <a:rPr lang="sv-SE" sz="26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sv-SE" sz="2600" dirty="0" smtClean="0">
                <a:solidFill>
                  <a:schemeClr val="bg1">
                    <a:lumMod val="50000"/>
                  </a:schemeClr>
                </a:solidFill>
              </a:rPr>
              <a:t>- Är kapitaltillskott från medlemmarna.</a:t>
            </a:r>
            <a:br>
              <a:rPr lang="sv-SE" sz="26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sv-SE" sz="2600" dirty="0" smtClean="0">
                <a:solidFill>
                  <a:schemeClr val="bg1">
                    <a:lumMod val="50000"/>
                  </a:schemeClr>
                </a:solidFill>
              </a:rPr>
              <a:t>- Ej skattesubjekt.</a:t>
            </a:r>
            <a:br>
              <a:rPr lang="sv-SE" sz="26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sv-SE" sz="2600" dirty="0" smtClean="0">
                <a:solidFill>
                  <a:schemeClr val="bg1">
                    <a:lumMod val="50000"/>
                  </a:schemeClr>
                </a:solidFill>
              </a:rPr>
              <a:t>- Återbetalningsbar enligt lag. </a:t>
            </a:r>
            <a:r>
              <a:rPr lang="sv-SE" sz="2000" dirty="0" smtClean="0">
                <a:solidFill>
                  <a:schemeClr val="bg1">
                    <a:lumMod val="50000"/>
                  </a:schemeClr>
                </a:solidFill>
              </a:rPr>
              <a:t>(står i stadgarna)</a:t>
            </a:r>
            <a:r>
              <a:rPr lang="sv-SE" sz="2600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sv-SE" sz="2600" dirty="0" smtClean="0">
                <a:solidFill>
                  <a:schemeClr val="bg1">
                    <a:lumMod val="50000"/>
                  </a:schemeClr>
                </a:solidFill>
              </a:rPr>
            </a:br>
            <a:endParaRPr lang="sv-SE" sz="2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577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Georgia" panose="02040502050405020303" pitchFamily="18" charset="0"/>
              </a:rPr>
              <a:t>Fiberföreningens finansiella struktur</a:t>
            </a:r>
            <a:endParaRPr lang="sv-SE" dirty="0">
              <a:latin typeface="Georgia" panose="02040502050405020303" pitchFamily="18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15616" y="1600200"/>
            <a:ext cx="7571184" cy="4525963"/>
          </a:xfrm>
        </p:spPr>
        <p:txBody>
          <a:bodyPr/>
          <a:lstStyle/>
          <a:p>
            <a:r>
              <a:rPr lang="sv-SE" sz="2600" dirty="0" smtClean="0">
                <a:solidFill>
                  <a:schemeClr val="bg1">
                    <a:lumMod val="85000"/>
                  </a:schemeClr>
                </a:solidFill>
              </a:rPr>
              <a:t>Insats</a:t>
            </a:r>
          </a:p>
          <a:p>
            <a:pPr>
              <a:lnSpc>
                <a:spcPct val="150000"/>
              </a:lnSpc>
            </a:pPr>
            <a:r>
              <a:rPr lang="sv-SE" sz="2600" u="sng" dirty="0" smtClean="0">
                <a:solidFill>
                  <a:schemeClr val="bg1">
                    <a:lumMod val="50000"/>
                  </a:schemeClr>
                </a:solidFill>
              </a:rPr>
              <a:t>Medlemsavgift</a:t>
            </a:r>
            <a:r>
              <a:rPr lang="sv-SE" sz="2600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sv-SE" sz="26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sv-SE" sz="2600" dirty="0" smtClean="0">
                <a:solidFill>
                  <a:schemeClr val="bg1">
                    <a:lumMod val="50000"/>
                  </a:schemeClr>
                </a:solidFill>
              </a:rPr>
              <a:t>- Betalar för föreningskostnader (porto, fika, </a:t>
            </a:r>
            <a:r>
              <a:rPr lang="sv-SE" sz="2600" dirty="0" err="1" smtClean="0">
                <a:solidFill>
                  <a:schemeClr val="bg1">
                    <a:lumMod val="50000"/>
                  </a:schemeClr>
                </a:solidFill>
              </a:rPr>
              <a:t>adm</a:t>
            </a:r>
            <a:r>
              <a:rPr lang="sv-SE" sz="260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  <a:br>
              <a:rPr lang="sv-SE" sz="26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sv-SE" sz="2600" dirty="0" smtClean="0">
                <a:solidFill>
                  <a:schemeClr val="bg1">
                    <a:lumMod val="50000"/>
                  </a:schemeClr>
                </a:solidFill>
              </a:rPr>
              <a:t>- Ej skattesubjekt</a:t>
            </a:r>
            <a:br>
              <a:rPr lang="sv-SE" sz="26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sv-SE" sz="2600" dirty="0" smtClean="0">
                <a:solidFill>
                  <a:schemeClr val="bg1">
                    <a:lumMod val="50000"/>
                  </a:schemeClr>
                </a:solidFill>
              </a:rPr>
              <a:t>- Ca 200-500 kr / medlem</a:t>
            </a:r>
            <a:r>
              <a:rPr lang="sv-SE" sz="2600" dirty="0" smtClean="0"/>
              <a:t/>
            </a:r>
            <a:br>
              <a:rPr lang="sv-SE" sz="2600" dirty="0" smtClean="0"/>
            </a:br>
            <a:endParaRPr lang="sv-SE" sz="2600" dirty="0"/>
          </a:p>
        </p:txBody>
      </p:sp>
    </p:spTree>
    <p:extLst>
      <p:ext uri="{BB962C8B-B14F-4D97-AF65-F5344CB8AC3E}">
        <p14:creationId xmlns:p14="http://schemas.microsoft.com/office/powerpoint/2010/main" val="55819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Georgia" panose="02040502050405020303" pitchFamily="18" charset="0"/>
              </a:rPr>
              <a:t>Fiberföreningens finansiella struktur</a:t>
            </a:r>
            <a:endParaRPr lang="sv-SE" dirty="0">
              <a:latin typeface="Georgia" panose="02040502050405020303" pitchFamily="18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15616" y="1600200"/>
            <a:ext cx="7571184" cy="4525963"/>
          </a:xfrm>
        </p:spPr>
        <p:txBody>
          <a:bodyPr/>
          <a:lstStyle/>
          <a:p>
            <a:r>
              <a:rPr lang="sv-SE" sz="2600" dirty="0" smtClean="0">
                <a:solidFill>
                  <a:schemeClr val="bg1">
                    <a:lumMod val="85000"/>
                  </a:schemeClr>
                </a:solidFill>
              </a:rPr>
              <a:t>Insats</a:t>
            </a:r>
          </a:p>
          <a:p>
            <a:r>
              <a:rPr lang="sv-SE" sz="2600" dirty="0" smtClean="0">
                <a:solidFill>
                  <a:schemeClr val="bg1">
                    <a:lumMod val="85000"/>
                  </a:schemeClr>
                </a:solidFill>
              </a:rPr>
              <a:t>Medlemsavgift</a:t>
            </a:r>
          </a:p>
          <a:p>
            <a:pPr>
              <a:lnSpc>
                <a:spcPct val="150000"/>
              </a:lnSpc>
            </a:pPr>
            <a:r>
              <a:rPr lang="sv-SE" sz="2600" u="sng" dirty="0" smtClean="0">
                <a:solidFill>
                  <a:schemeClr val="bg1">
                    <a:lumMod val="50000"/>
                  </a:schemeClr>
                </a:solidFill>
              </a:rPr>
              <a:t>Anslutningsavgift</a:t>
            </a:r>
            <a:r>
              <a:rPr lang="sv-SE" sz="2600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sv-SE" sz="26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sv-SE" sz="2600" dirty="0" smtClean="0">
                <a:solidFill>
                  <a:schemeClr val="bg1">
                    <a:lumMod val="50000"/>
                  </a:schemeClr>
                </a:solidFill>
              </a:rPr>
              <a:t>- Betalar för de kostnader föreningen har för varje anslutning av fastighet.</a:t>
            </a:r>
            <a:br>
              <a:rPr lang="sv-SE" sz="26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sv-SE" sz="2600" dirty="0" smtClean="0">
                <a:solidFill>
                  <a:schemeClr val="bg1">
                    <a:lumMod val="50000"/>
                  </a:schemeClr>
                </a:solidFill>
              </a:rPr>
              <a:t>- Skattesubjekt.</a:t>
            </a:r>
            <a:br>
              <a:rPr lang="sv-SE" sz="26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sv-SE" sz="2600" dirty="0" smtClean="0">
                <a:solidFill>
                  <a:schemeClr val="bg1">
                    <a:lumMod val="50000"/>
                  </a:schemeClr>
                </a:solidFill>
              </a:rPr>
              <a:t>- Tjänst som föreningen säljer till medlemmarna.</a:t>
            </a:r>
            <a:br>
              <a:rPr lang="sv-SE" sz="26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sv-SE" sz="2600" dirty="0" smtClean="0">
                <a:solidFill>
                  <a:schemeClr val="bg1">
                    <a:lumMod val="50000"/>
                  </a:schemeClr>
                </a:solidFill>
              </a:rPr>
              <a:t>- Regleras i stadgar och anslutningsavtalet.</a:t>
            </a:r>
            <a:endParaRPr lang="sv-SE" sz="2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36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Georgia" panose="02040502050405020303" pitchFamily="18" charset="0"/>
              </a:rPr>
              <a:t>Fiberföreningens finansiella struktur</a:t>
            </a:r>
            <a:endParaRPr lang="sv-SE" dirty="0">
              <a:latin typeface="Georgia" panose="02040502050405020303" pitchFamily="18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15616" y="1600200"/>
            <a:ext cx="7571184" cy="4525963"/>
          </a:xfrm>
        </p:spPr>
        <p:txBody>
          <a:bodyPr/>
          <a:lstStyle/>
          <a:p>
            <a:r>
              <a:rPr lang="sv-SE" sz="2600" dirty="0" smtClean="0">
                <a:solidFill>
                  <a:schemeClr val="bg1">
                    <a:lumMod val="85000"/>
                  </a:schemeClr>
                </a:solidFill>
              </a:rPr>
              <a:t>Insats</a:t>
            </a:r>
          </a:p>
          <a:p>
            <a:r>
              <a:rPr lang="sv-SE" sz="2600" dirty="0" smtClean="0">
                <a:solidFill>
                  <a:schemeClr val="bg1">
                    <a:lumMod val="85000"/>
                  </a:schemeClr>
                </a:solidFill>
              </a:rPr>
              <a:t>Medlemsavgift</a:t>
            </a:r>
          </a:p>
          <a:p>
            <a:r>
              <a:rPr lang="sv-SE" sz="2600" dirty="0" smtClean="0">
                <a:solidFill>
                  <a:schemeClr val="bg1">
                    <a:lumMod val="85000"/>
                  </a:schemeClr>
                </a:solidFill>
              </a:rPr>
              <a:t>Anslutningsavgift</a:t>
            </a:r>
          </a:p>
          <a:p>
            <a:pPr>
              <a:lnSpc>
                <a:spcPct val="150000"/>
              </a:lnSpc>
            </a:pPr>
            <a:r>
              <a:rPr lang="sv-SE" sz="2600" u="sng" dirty="0" smtClean="0">
                <a:solidFill>
                  <a:schemeClr val="bg1">
                    <a:lumMod val="50000"/>
                  </a:schemeClr>
                </a:solidFill>
              </a:rPr>
              <a:t>Byanätsavgift</a:t>
            </a:r>
            <a:r>
              <a:rPr lang="sv-SE" sz="2600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sv-SE" sz="26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sv-SE" sz="2600" dirty="0" smtClean="0">
                <a:solidFill>
                  <a:schemeClr val="bg1">
                    <a:lumMod val="50000"/>
                  </a:schemeClr>
                </a:solidFill>
              </a:rPr>
              <a:t>- Betalar för drift och underhåll. </a:t>
            </a:r>
            <a:br>
              <a:rPr lang="sv-SE" sz="26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sv-SE" sz="2600" dirty="0" smtClean="0">
                <a:solidFill>
                  <a:schemeClr val="bg1">
                    <a:lumMod val="50000"/>
                  </a:schemeClr>
                </a:solidFill>
              </a:rPr>
              <a:t>- Skattesubjekt.</a:t>
            </a:r>
            <a:br>
              <a:rPr lang="sv-SE" sz="26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sv-SE" sz="2600" dirty="0" smtClean="0">
                <a:solidFill>
                  <a:schemeClr val="bg1">
                    <a:lumMod val="50000"/>
                  </a:schemeClr>
                </a:solidFill>
              </a:rPr>
              <a:t>- Tjänst som föreningen säljer till medlemmarna.</a:t>
            </a:r>
            <a:br>
              <a:rPr lang="sv-SE" sz="26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sv-SE" sz="2600" dirty="0" smtClean="0">
                <a:solidFill>
                  <a:schemeClr val="bg1">
                    <a:lumMod val="50000"/>
                  </a:schemeClr>
                </a:solidFill>
              </a:rPr>
              <a:t>- Regleras i stadgar och i anslutningsavtalet.</a:t>
            </a:r>
            <a:br>
              <a:rPr lang="sv-SE" sz="2600" dirty="0" smtClean="0">
                <a:solidFill>
                  <a:schemeClr val="bg1">
                    <a:lumMod val="50000"/>
                  </a:schemeClr>
                </a:solidFill>
              </a:rPr>
            </a:br>
            <a:endParaRPr lang="sv-SE" sz="2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17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Georgia" panose="02040502050405020303" pitchFamily="18" charset="0"/>
              </a:rPr>
              <a:t>Fiberföreningens finansiella struktur</a:t>
            </a:r>
            <a:endParaRPr lang="sv-SE" dirty="0">
              <a:latin typeface="Georgia" panose="02040502050405020303" pitchFamily="18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15616" y="1600201"/>
            <a:ext cx="7571184" cy="262088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sv-SE" sz="2600" dirty="0" smtClean="0">
                <a:solidFill>
                  <a:schemeClr val="bg1">
                    <a:lumMod val="50000"/>
                  </a:schemeClr>
                </a:solidFill>
              </a:rPr>
              <a:t>Insats</a:t>
            </a:r>
            <a:endParaRPr lang="sv-SE" sz="26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sv-SE" sz="2600" dirty="0" smtClean="0">
                <a:solidFill>
                  <a:schemeClr val="bg1">
                    <a:lumMod val="50000"/>
                  </a:schemeClr>
                </a:solidFill>
              </a:rPr>
              <a:t>Medlemsavgift </a:t>
            </a:r>
            <a:endParaRPr lang="sv-SE" sz="26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sv-SE" sz="2600" dirty="0" smtClean="0">
                <a:solidFill>
                  <a:schemeClr val="bg1">
                    <a:lumMod val="50000"/>
                  </a:schemeClr>
                </a:solidFill>
              </a:rPr>
              <a:t>Anslutningsavgift</a:t>
            </a:r>
            <a:endParaRPr lang="sv-SE" sz="26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sv-SE" sz="2600" dirty="0" smtClean="0">
                <a:solidFill>
                  <a:schemeClr val="bg1">
                    <a:lumMod val="50000"/>
                  </a:schemeClr>
                </a:solidFill>
              </a:rPr>
              <a:t>Byanätsavgift</a:t>
            </a:r>
            <a:r>
              <a:rPr lang="sv-SE" sz="2600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sv-SE" sz="2600" dirty="0" smtClean="0">
                <a:solidFill>
                  <a:schemeClr val="bg1">
                    <a:lumMod val="50000"/>
                  </a:schemeClr>
                </a:solidFill>
              </a:rPr>
            </a:br>
            <a:endParaRPr lang="sv-SE" sz="2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98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Georgia" panose="02040502050405020303" pitchFamily="18" charset="0"/>
              </a:rPr>
              <a:t>Fiberföreningens finansiella struktur</a:t>
            </a:r>
            <a:endParaRPr lang="sv-SE" dirty="0">
              <a:latin typeface="Georgia" panose="02040502050405020303" pitchFamily="18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15616" y="1600201"/>
            <a:ext cx="7571184" cy="262088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sv-SE" sz="2600" dirty="0" smtClean="0">
                <a:solidFill>
                  <a:schemeClr val="bg1">
                    <a:lumMod val="50000"/>
                  </a:schemeClr>
                </a:solidFill>
              </a:rPr>
              <a:t>Insats – investering – anläggningstillgång </a:t>
            </a:r>
          </a:p>
          <a:p>
            <a:pPr>
              <a:lnSpc>
                <a:spcPct val="150000"/>
              </a:lnSpc>
            </a:pPr>
            <a:r>
              <a:rPr lang="sv-SE" sz="2600" dirty="0" smtClean="0">
                <a:solidFill>
                  <a:schemeClr val="bg1">
                    <a:lumMod val="50000"/>
                  </a:schemeClr>
                </a:solidFill>
              </a:rPr>
              <a:t>Medlemsavgift – föreningskostnad</a:t>
            </a:r>
          </a:p>
          <a:p>
            <a:pPr>
              <a:lnSpc>
                <a:spcPct val="150000"/>
              </a:lnSpc>
            </a:pPr>
            <a:r>
              <a:rPr lang="sv-SE" sz="2600" dirty="0" smtClean="0">
                <a:solidFill>
                  <a:schemeClr val="bg1">
                    <a:lumMod val="50000"/>
                  </a:schemeClr>
                </a:solidFill>
              </a:rPr>
              <a:t>Anslutningsavgift – tjänst – affärsverksamhet</a:t>
            </a:r>
          </a:p>
          <a:p>
            <a:pPr>
              <a:lnSpc>
                <a:spcPct val="150000"/>
              </a:lnSpc>
            </a:pPr>
            <a:r>
              <a:rPr lang="sv-SE" sz="2600" dirty="0" smtClean="0">
                <a:solidFill>
                  <a:schemeClr val="bg1">
                    <a:lumMod val="50000"/>
                  </a:schemeClr>
                </a:solidFill>
              </a:rPr>
              <a:t>Byanätsavgift – tjänst – affärsverksamhet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sv-SE" sz="2600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sv-SE" sz="2600" dirty="0" smtClean="0">
                <a:solidFill>
                  <a:schemeClr val="bg1">
                    <a:lumMod val="50000"/>
                  </a:schemeClr>
                </a:solidFill>
              </a:rPr>
            </a:br>
            <a:endParaRPr lang="sv-SE" sz="2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69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oompanion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6EAEA1"/>
      </a:accent1>
      <a:accent2>
        <a:srgbClr val="BE134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1193</TotalTime>
  <Words>534</Words>
  <Application>Microsoft Office PowerPoint</Application>
  <PresentationFormat>Bildspel på skärmen (4:3)</PresentationFormat>
  <Paragraphs>122</Paragraphs>
  <Slides>18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18</vt:i4>
      </vt:variant>
    </vt:vector>
  </HeadingPairs>
  <TitlesOfParts>
    <vt:vector size="19" baseType="lpstr">
      <vt:lpstr>Office Theme</vt:lpstr>
      <vt:lpstr>Ekonomi Fiberförening</vt:lpstr>
      <vt:lpstr>Att vara ekonomisk förening </vt:lpstr>
      <vt:lpstr>Att vara ekonomisk förening</vt:lpstr>
      <vt:lpstr>Fiberföreningens finansiella struktur</vt:lpstr>
      <vt:lpstr>Fiberföreningens finansiella struktur</vt:lpstr>
      <vt:lpstr>Fiberföreningens finansiella struktur</vt:lpstr>
      <vt:lpstr>Fiberföreningens finansiella struktur</vt:lpstr>
      <vt:lpstr>Fiberföreningens finansiella struktur</vt:lpstr>
      <vt:lpstr>Fiberföreningens finansiella struktur</vt:lpstr>
      <vt:lpstr>Fiberföreningens finansiella struktur</vt:lpstr>
      <vt:lpstr>Balans- och resultatrapport   Tillgångar          Skulder                                                      Utgifter                   Inkomster</vt:lpstr>
      <vt:lpstr>Flera byggnader  anslutningsavgifter vs. insatser? </vt:lpstr>
      <vt:lpstr>Försäljning till ”icke medlem”.</vt:lpstr>
      <vt:lpstr>Avskrivningstid?</vt:lpstr>
      <vt:lpstr>Sälja eller överlåta nätet?</vt:lpstr>
      <vt:lpstr>Om någon vill lämna föreningen?</vt:lpstr>
      <vt:lpstr>Insatsen – ska vi återbetala eller inte?</vt:lpstr>
      <vt:lpstr>Moms - att vara eller inte vara?</vt:lpstr>
    </vt:vector>
  </TitlesOfParts>
  <Company>Carl Barks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</dc:creator>
  <cp:lastModifiedBy>Maria</cp:lastModifiedBy>
  <cp:revision>103</cp:revision>
  <dcterms:created xsi:type="dcterms:W3CDTF">2011-11-22T12:48:45Z</dcterms:created>
  <dcterms:modified xsi:type="dcterms:W3CDTF">2014-11-26T12:24:24Z</dcterms:modified>
</cp:coreProperties>
</file>