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3" r:id="rId5"/>
    <p:sldId id="262" r:id="rId6"/>
    <p:sldId id="264" r:id="rId7"/>
    <p:sldId id="265" r:id="rId8"/>
    <p:sldId id="270" r:id="rId9"/>
    <p:sldId id="271" r:id="rId10"/>
    <p:sldId id="272" r:id="rId11"/>
    <p:sldId id="273" r:id="rId12"/>
    <p:sldId id="27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B13EA-C257-4026-9F0F-3DDA60EB879D}" type="datetimeFigureOut">
              <a:rPr lang="sv-SE" smtClean="0"/>
              <a:pPr/>
              <a:t>2014-06-09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460A4-02AB-43B1-A735-71EC01C500D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6499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4F57-1E98-4353-8199-35362E8F5055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A054-B7E1-4E9D-A31D-0C425A4F7DB7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182C-486F-4633-90BE-7203758503C0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5E6D-5AEB-4E04-A551-21F2B14313CE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F9B9-8C8A-4E97-A25D-B6AFC46AB2C3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256B-6513-4A7C-BB72-5C3A8819D931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C6A4-379C-43BC-9B30-B5A95E4A0B14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660-D6DF-4E84-B7F1-B309C15D7FEF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D7D5-E9B4-45C0-890E-72F7C0F219AD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CFE8-733A-4B19-A313-2161EE3BE24A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F57D-5BCD-45D8-B4C1-42E603C5DB29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46D02-86C0-47B6-8CF5-923CE09A0DB8}" type="datetime1">
              <a:rPr lang="sv-SE" smtClean="0"/>
              <a:pPr/>
              <a:t>2014-06-09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F916C-8DDE-45D4-B2A5-211D4FFD902E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>
            <a:noAutofit/>
          </a:bodyPr>
          <a:lstStyle/>
          <a:p>
            <a:r>
              <a:rPr lang="sv-SE" sz="6600" dirty="0" smtClean="0"/>
              <a:t>Fiberföreningsträff</a:t>
            </a:r>
            <a:br>
              <a:rPr lang="sv-SE" sz="6600" dirty="0" smtClean="0"/>
            </a:br>
            <a:r>
              <a:rPr lang="sv-SE" sz="6600" dirty="0" smtClean="0"/>
              <a:t>Skövde kommun</a:t>
            </a:r>
            <a:endParaRPr lang="sv-SE" sz="6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857388"/>
          </a:xfrm>
        </p:spPr>
        <p:txBody>
          <a:bodyPr>
            <a:normAutofit fontScale="77500" lnSpcReduction="20000"/>
          </a:bodyPr>
          <a:lstStyle/>
          <a:p>
            <a:r>
              <a:rPr lang="sv-SE" sz="4400" dirty="0" smtClean="0"/>
              <a:t>Sventorps bygdegård 3 juni 2014</a:t>
            </a:r>
          </a:p>
          <a:p>
            <a:endParaRPr lang="sv-SE" dirty="0" smtClean="0"/>
          </a:p>
          <a:p>
            <a:r>
              <a:rPr lang="sv-SE" dirty="0" smtClean="0"/>
              <a:t>Näringslivsforums landsbygdsnäringsgrupp &amp; </a:t>
            </a:r>
          </a:p>
          <a:p>
            <a:r>
              <a:rPr lang="sv-SE" dirty="0" smtClean="0"/>
              <a:t>Skövde kommun</a:t>
            </a:r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v-SE" dirty="0" smtClean="0"/>
              <a:t>Skövde Stadsnät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57719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Vad styr fiberutbyggnaden?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Intresse från föreningar och andra sammanslutningar</a:t>
            </a:r>
          </a:p>
          <a:p>
            <a:r>
              <a:rPr lang="sv-SE" dirty="0" smtClean="0"/>
              <a:t>Kommunens önskemål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v-SE" dirty="0" smtClean="0"/>
              <a:t>Skövde Stadsnät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57719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Gruppanslutning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Föreningen bygger själv sitt områdesnät</a:t>
            </a:r>
          </a:p>
          <a:p>
            <a:r>
              <a:rPr lang="sv-SE" dirty="0" smtClean="0"/>
              <a:t>Skövde Stadsnät levererar en anslutningspunkt till föreningens nät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v-SE" dirty="0" smtClean="0"/>
              <a:t>Skövde Stadsnät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577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v-SE" dirty="0" smtClean="0"/>
              <a:t>Singelanslutning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Någon/några fastigheter gräver själva för områdesnät</a:t>
            </a:r>
          </a:p>
          <a:p>
            <a:r>
              <a:rPr lang="sv-SE" dirty="0" smtClean="0"/>
              <a:t>Skövde Stadsnät tillhandahåller kanalisationsmaterial</a:t>
            </a:r>
          </a:p>
          <a:p>
            <a:r>
              <a:rPr lang="sv-SE" dirty="0" smtClean="0"/>
              <a:t>Skövde Stadsnät fibersätter, driftsätter och underhåller nätet ända fram till slutkund</a:t>
            </a:r>
          </a:p>
          <a:p>
            <a:r>
              <a:rPr lang="sv-SE" dirty="0" smtClean="0"/>
              <a:t>Ej bidragsberättigat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sv-SE" dirty="0" smtClean="0"/>
              <a:t>Varför fiber och inte 4G?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Bildobjekt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3262861" cy="326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4572000" y="4293096"/>
            <a:ext cx="41044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sv-SE" sz="2300" dirty="0"/>
              <a:t>Begränsad datamängd </a:t>
            </a:r>
            <a:endParaRPr lang="sv-SE" sz="2300" dirty="0" smtClean="0"/>
          </a:p>
          <a:p>
            <a:pPr marL="800100" lvl="1" indent="-342900">
              <a:buFontTx/>
              <a:buChar char="-"/>
              <a:defRPr/>
            </a:pPr>
            <a:r>
              <a:rPr lang="sv-SE" sz="2300" dirty="0" smtClean="0"/>
              <a:t>tak 1-100GB </a:t>
            </a:r>
            <a:r>
              <a:rPr lang="sv-SE" sz="2300" dirty="0"/>
              <a:t>i </a:t>
            </a:r>
            <a:r>
              <a:rPr lang="sv-SE" sz="2300" dirty="0" smtClean="0"/>
              <a:t>månaden</a:t>
            </a:r>
          </a:p>
          <a:p>
            <a:pPr marL="800100" lvl="1" indent="-342900">
              <a:buFontTx/>
              <a:buChar char="-"/>
              <a:defRPr/>
            </a:pPr>
            <a:r>
              <a:rPr lang="sv-SE" sz="2300" dirty="0" smtClean="0"/>
              <a:t>Därefter 30-70 kr/GB</a:t>
            </a:r>
            <a:endParaRPr lang="sv-SE" sz="2300" dirty="0"/>
          </a:p>
        </p:txBody>
      </p:sp>
      <p:pic>
        <p:nvPicPr>
          <p:cNvPr id="8" name="Picture 3" descr="C:\Users\adre\AppData\Local\Microsoft\Windows\Temporary Internet Files\Content.IE5\D0PR73UN\MC9004321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70" y="2420888"/>
            <a:ext cx="1841500" cy="1149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re\AppData\Local\Microsoft\Windows\Temporary Internet Files\Content.IE5\NLOSVFJG\MC90043256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59763"/>
            <a:ext cx="2133333" cy="2133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7544" y="5142964"/>
            <a:ext cx="410445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sv-SE" sz="2300" dirty="0" smtClean="0"/>
              <a:t>4G – Ett bra komplement</a:t>
            </a:r>
            <a:endParaRPr lang="sv-SE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sv-SE" dirty="0" smtClean="0"/>
              <a:t>Så länge kan man titta på SVT Play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19" y="1070327"/>
            <a:ext cx="7498820" cy="47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v-SE" dirty="0" smtClean="0"/>
              <a:t>Kostar 4G nåt?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9144000" cy="6832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71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v-SE" dirty="0" smtClean="0"/>
              <a:t>Varför fiber?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57719"/>
          </a:xfrm>
        </p:spPr>
        <p:txBody>
          <a:bodyPr>
            <a:normAutofit/>
          </a:bodyPr>
          <a:lstStyle/>
          <a:p>
            <a:r>
              <a:rPr lang="sv-SE" dirty="0" smtClean="0"/>
              <a:t>Hög hastighet – </a:t>
            </a:r>
            <a:r>
              <a:rPr lang="sv-SE" dirty="0" err="1" smtClean="0"/>
              <a:t>triple</a:t>
            </a:r>
            <a:r>
              <a:rPr lang="sv-SE" dirty="0" smtClean="0"/>
              <a:t> play</a:t>
            </a:r>
          </a:p>
          <a:p>
            <a:r>
              <a:rPr lang="sv-SE" dirty="0" smtClean="0"/>
              <a:t>Stabilt - åsksäkert</a:t>
            </a:r>
          </a:p>
          <a:p>
            <a:r>
              <a:rPr lang="sv-SE" dirty="0" smtClean="0"/>
              <a:t>Framtidssäkert - byt utrustning i ändarna</a:t>
            </a:r>
          </a:p>
          <a:p>
            <a:r>
              <a:rPr lang="sv-SE" dirty="0" smtClean="0"/>
              <a:t>Priser</a:t>
            </a:r>
          </a:p>
          <a:p>
            <a:r>
              <a:rPr lang="sv-SE" dirty="0" smtClean="0"/>
              <a:t>Prisutveckling</a:t>
            </a:r>
          </a:p>
          <a:p>
            <a:r>
              <a:rPr lang="sv-SE" dirty="0" smtClean="0"/>
              <a:t>Höjer fastighetens attraktivitet</a:t>
            </a:r>
          </a:p>
          <a:p>
            <a:r>
              <a:rPr lang="sv-SE" dirty="0" smtClean="0"/>
              <a:t>Fiberförening - jobb men trevligt under resan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7611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v-SE" dirty="0" smtClean="0"/>
              <a:t>På kvällens agenda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42915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600" dirty="0" smtClean="0"/>
              <a:t>Kort info från Näringslivsforums landsbygdnäringsgrupp - Per Stigson och Adam Rehbinder – vad har hänt fram tills nu.</a:t>
            </a:r>
          </a:p>
          <a:p>
            <a:pPr marL="457200" indent="-457200">
              <a:buFont typeface="+mj-lt"/>
              <a:buAutoNum type="arabicPeriod"/>
            </a:pPr>
            <a:endParaRPr lang="sv-SE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sv-SE" sz="2600" dirty="0" smtClean="0"/>
              <a:t>Samtliga fiberföreningar som är på plats får presentera sig – vart befinner man sig i arbetet.</a:t>
            </a:r>
          </a:p>
          <a:p>
            <a:pPr marL="457200" indent="-457200">
              <a:buFont typeface="+mj-lt"/>
              <a:buAutoNum type="arabicPeriod"/>
            </a:pPr>
            <a:endParaRPr lang="sv-SE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sv-SE" sz="2600" dirty="0" smtClean="0"/>
              <a:t>Roger Björck från Skövde Stadsnät berättar mer om Skövde Stadsnät och hur man planerar att jobba på lansbygden i framtiden.</a:t>
            </a:r>
          </a:p>
          <a:p>
            <a:pPr marL="457200" indent="-457200">
              <a:buFont typeface="+mj-lt"/>
              <a:buAutoNum type="arabicPeriod"/>
            </a:pPr>
            <a:endParaRPr lang="sv-SE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sv-SE" sz="2600" dirty="0" smtClean="0"/>
              <a:t>Monica Ek Remmerth Länsstyrelsen berättar mer om vad vi vet om nästa program och stödperiod för Landsbygdsprogrammet.</a:t>
            </a:r>
          </a:p>
          <a:p>
            <a:pPr marL="457200" indent="-457200">
              <a:buFont typeface="+mj-lt"/>
              <a:buAutoNum type="arabicPeriod"/>
            </a:pPr>
            <a:endParaRPr lang="sv-SE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sv-SE" sz="2600" dirty="0" smtClean="0"/>
              <a:t>Frågestund och möjlighet för föreningarna att utbyta erfarenheter kring rundabordet diskussioner. </a:t>
            </a:r>
          </a:p>
          <a:p>
            <a:pPr marL="457200" indent="-457200">
              <a:buFont typeface="+mj-lt"/>
              <a:buAutoNum type="arabicPeriod"/>
            </a:pPr>
            <a:endParaRPr lang="sv-SE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sv-SE" sz="2600" dirty="0" smtClean="0"/>
              <a:t>Hur går vi vidare med den här typen av möten, ska vi fortsätta och om JA i så fall vad ska vi fylla dom med?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har hänt 2011-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6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sv-SE" sz="2400" dirty="0" smtClean="0"/>
              <a:t>Under 2011 initierade Näringslivsforums Landsbygdsnäringsgrupp arbetet för framtagande av en ny IT-infrastrukturplan för Skövde kommun.</a:t>
            </a:r>
          </a:p>
          <a:p>
            <a:pPr lvl="1"/>
            <a:r>
              <a:rPr lang="sv-SE" sz="2000" dirty="0" smtClean="0"/>
              <a:t>NLF Landsbygdsnäringsgrupp var referensgrupp till den arbetsgrupp som fanns på kommunen.</a:t>
            </a:r>
          </a:p>
          <a:p>
            <a:pPr lvl="1"/>
            <a:r>
              <a:rPr lang="sv-SE" sz="2000" dirty="0" smtClean="0"/>
              <a:t>Prioritet på landsbygden i IT-planen.</a:t>
            </a:r>
          </a:p>
          <a:p>
            <a:pPr lvl="1"/>
            <a:r>
              <a:rPr lang="sv-SE" sz="2000" dirty="0" smtClean="0"/>
              <a:t>Planen klubbades av Kommunstyrelsen i mars 2012.</a:t>
            </a:r>
          </a:p>
          <a:p>
            <a:pPr lvl="1"/>
            <a:r>
              <a:rPr lang="sv-SE" sz="2000" dirty="0" smtClean="0"/>
              <a:t>10 miljoner avsattes för utbyggnad på landsbygden av Kommunstyrelsen.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sv-SE" dirty="0" smtClean="0"/>
              <a:t>Vad har hänt 2011 -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85927"/>
            <a:ext cx="4038600" cy="35718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v-SE" b="1" dirty="0" smtClean="0"/>
              <a:t>Bidrag - konkurrensutsättning</a:t>
            </a:r>
          </a:p>
          <a:p>
            <a:pPr>
              <a:buNone/>
            </a:pPr>
            <a:endParaRPr lang="sv-SE" dirty="0" smtClean="0"/>
          </a:p>
          <a:p>
            <a:pPr>
              <a:buFont typeface="Wingdings" pitchFamily="2" charset="2"/>
              <a:buChar char="ü"/>
            </a:pPr>
            <a:r>
              <a:rPr lang="sv-SE" dirty="0" smtClean="0"/>
              <a:t>2,2 miljoner har ansökts och blivit beviljade av VGR för utbyggnad till bristområden.</a:t>
            </a:r>
          </a:p>
          <a:p>
            <a:endParaRPr lang="sv-SE" dirty="0" smtClean="0"/>
          </a:p>
          <a:p>
            <a:pPr>
              <a:buFont typeface="Wingdings" pitchFamily="2" charset="2"/>
              <a:buChar char="ü"/>
            </a:pPr>
            <a:r>
              <a:rPr lang="sv-SE" dirty="0" smtClean="0"/>
              <a:t>2 bristområden har konkurrensutsatts och upphandlats – grävning och fibersättning av sträckorna Vreten samt Alebäcken i full gång (Skövde Stadsnät). Klart sommaren 2014.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icture 2" descr="C:\Users\chjo0530\AppData\Local\Microsoft\Windows\Temporary Internet Files\Content.Outlook\NIZEM1X1\image (3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4038600" cy="3028216"/>
          </a:xfrm>
          <a:prstGeom prst="rect">
            <a:avLst/>
          </a:prstGeom>
          <a:noFill/>
        </p:spPr>
      </p:pic>
      <p:sp>
        <p:nvSpPr>
          <p:cNvPr id="7" name="textruta 6"/>
          <p:cNvSpPr txBox="1"/>
          <p:nvPr/>
        </p:nvSpPr>
        <p:spPr>
          <a:xfrm>
            <a:off x="5643570" y="1928802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Uppstartsträff i Värsås Tingshus 2014-03-20</a:t>
            </a:r>
            <a:endParaRPr lang="sv-SE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v-SE" dirty="0" smtClean="0"/>
              <a:t>Vad har hänt 2011 -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2862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v-SE" sz="2000" dirty="0" smtClean="0"/>
              <a:t>Januari 2013 KICK OFF för fiberföreningar</a:t>
            </a:r>
          </a:p>
          <a:p>
            <a:pPr>
              <a:buFont typeface="Wingdings" pitchFamily="2" charset="2"/>
              <a:buChar char="ü"/>
            </a:pPr>
            <a:r>
              <a:rPr lang="sv-SE" sz="2000" dirty="0" smtClean="0"/>
              <a:t>Tiotalet informationsträffar (Näringslivsforum och Skövde kommun).</a:t>
            </a:r>
          </a:p>
          <a:p>
            <a:pPr>
              <a:buFont typeface="Wingdings" pitchFamily="2" charset="2"/>
              <a:buChar char="ü"/>
            </a:pPr>
            <a:r>
              <a:rPr lang="sv-SE" sz="2000" dirty="0" smtClean="0"/>
              <a:t>3 föreningar formellt bildade och flera är på gång.</a:t>
            </a:r>
          </a:p>
          <a:p>
            <a:pPr>
              <a:buFont typeface="Wingdings" pitchFamily="2" charset="2"/>
              <a:buChar char="ü"/>
            </a:pPr>
            <a:r>
              <a:rPr lang="sv-SE" sz="2000" dirty="0" smtClean="0"/>
              <a:t>Totalt rör det sig om över 1000 fastigheter på landsbygden.</a:t>
            </a:r>
          </a:p>
          <a:p>
            <a:pPr>
              <a:buFont typeface="Wingdings" pitchFamily="2" charset="2"/>
              <a:buChar char="ü"/>
            </a:pPr>
            <a:r>
              <a:rPr lang="sv-SE" sz="2000" dirty="0" smtClean="0"/>
              <a:t>1 förening har ansökt och blivit beviljade stöd från Länsstyrelsen 4,5 miljoner samt ansökt om kommunal borgen på 2,2 miljoner. Ska vara klara till julen 2014. Totalt kostnad för deras projekt 9 miljoner. </a:t>
            </a:r>
          </a:p>
          <a:p>
            <a:pPr>
              <a:buFont typeface="Wingdings" pitchFamily="2" charset="2"/>
              <a:buChar char="ü"/>
            </a:pPr>
            <a:r>
              <a:rPr lang="sv-SE" sz="2000" dirty="0" smtClean="0"/>
              <a:t>Snabbt växande intresse i tätorterna på landsbygden – tack vare fiberföreningarnas arbete. </a:t>
            </a:r>
          </a:p>
          <a:p>
            <a:pPr>
              <a:buFont typeface="Wingdings" pitchFamily="2" charset="2"/>
              <a:buChar char="ü"/>
            </a:pPr>
            <a:r>
              <a:rPr lang="sv-SE" sz="2000" dirty="0" smtClean="0"/>
              <a:t>Ytterligare 2 miljoner kronor har blivit beviljade av Kommunstyrelsen hösten 2013 för strategisk utbyggnad av fiber på landsbygden via Skövde Stadsnät.</a:t>
            </a:r>
          </a:p>
          <a:p>
            <a:pPr>
              <a:buNone/>
            </a:pPr>
            <a:endParaRPr lang="sv-SE" sz="2000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Vad har hänt 2011 – OBS! grov skiss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537" y="928688"/>
            <a:ext cx="3777926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latshållare för innehåll 4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091" y="928688"/>
            <a:ext cx="397081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ruta 9"/>
          <p:cNvSpPr txBox="1"/>
          <p:nvPr/>
        </p:nvSpPr>
        <p:spPr>
          <a:xfrm>
            <a:off x="500034" y="514351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Före Kick </a:t>
            </a:r>
            <a:r>
              <a:rPr lang="sv-SE" sz="2000" b="1" dirty="0" err="1" smtClean="0"/>
              <a:t>Off</a:t>
            </a:r>
            <a:endParaRPr lang="sv-SE" sz="2000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4786314" y="521495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Efter Kick </a:t>
            </a:r>
            <a:r>
              <a:rPr lang="sv-SE" sz="2000" b="1" dirty="0" err="1" smtClean="0"/>
              <a:t>Off</a:t>
            </a:r>
            <a:endParaRPr lang="sv-SE" sz="2000" b="1" dirty="0"/>
          </a:p>
        </p:txBody>
      </p:sp>
      <p:sp>
        <p:nvSpPr>
          <p:cNvPr id="12" name="Frihandsfigur 11"/>
          <p:cNvSpPr/>
          <p:nvPr/>
        </p:nvSpPr>
        <p:spPr>
          <a:xfrm>
            <a:off x="1904041" y="4526658"/>
            <a:ext cx="196812" cy="193030"/>
          </a:xfrm>
          <a:custGeom>
            <a:avLst/>
            <a:gdLst>
              <a:gd name="connsiteX0" fmla="*/ 15443 w 196812"/>
              <a:gd name="connsiteY0" fmla="*/ 22671 h 193030"/>
              <a:gd name="connsiteX1" fmla="*/ 7886 w 196812"/>
              <a:gd name="connsiteY1" fmla="*/ 75570 h 193030"/>
              <a:gd name="connsiteX2" fmla="*/ 329 w 196812"/>
              <a:gd name="connsiteY2" fmla="*/ 120912 h 193030"/>
              <a:gd name="connsiteX3" fmla="*/ 7886 w 196812"/>
              <a:gd name="connsiteY3" fmla="*/ 151140 h 193030"/>
              <a:gd name="connsiteX4" fmla="*/ 83457 w 196812"/>
              <a:gd name="connsiteY4" fmla="*/ 173811 h 193030"/>
              <a:gd name="connsiteX5" fmla="*/ 189255 w 196812"/>
              <a:gd name="connsiteY5" fmla="*/ 136026 h 193030"/>
              <a:gd name="connsiteX6" fmla="*/ 196812 w 196812"/>
              <a:gd name="connsiteY6" fmla="*/ 113355 h 193030"/>
              <a:gd name="connsiteX7" fmla="*/ 181698 w 196812"/>
              <a:gd name="connsiteY7" fmla="*/ 68013 h 193030"/>
              <a:gd name="connsiteX8" fmla="*/ 136356 w 196812"/>
              <a:gd name="connsiteY8" fmla="*/ 37785 h 193030"/>
              <a:gd name="connsiteX9" fmla="*/ 83457 w 196812"/>
              <a:gd name="connsiteY9" fmla="*/ 7557 h 193030"/>
              <a:gd name="connsiteX10" fmla="*/ 45671 w 196812"/>
              <a:gd name="connsiteY10" fmla="*/ 0 h 193030"/>
              <a:gd name="connsiteX11" fmla="*/ 23000 w 196812"/>
              <a:gd name="connsiteY11" fmla="*/ 7557 h 193030"/>
              <a:gd name="connsiteX12" fmla="*/ 15443 w 196812"/>
              <a:gd name="connsiteY12" fmla="*/ 22671 h 19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812" h="193030">
                <a:moveTo>
                  <a:pt x="15443" y="22671"/>
                </a:moveTo>
                <a:cubicBezTo>
                  <a:pt x="12924" y="34006"/>
                  <a:pt x="10594" y="57965"/>
                  <a:pt x="7886" y="75570"/>
                </a:cubicBezTo>
                <a:cubicBezTo>
                  <a:pt x="5556" y="90714"/>
                  <a:pt x="329" y="105590"/>
                  <a:pt x="329" y="120912"/>
                </a:cubicBezTo>
                <a:cubicBezTo>
                  <a:pt x="329" y="131298"/>
                  <a:pt x="0" y="144381"/>
                  <a:pt x="7886" y="151140"/>
                </a:cubicBezTo>
                <a:cubicBezTo>
                  <a:pt x="15462" y="157634"/>
                  <a:pt x="68817" y="170151"/>
                  <a:pt x="83457" y="173811"/>
                </a:cubicBezTo>
                <a:cubicBezTo>
                  <a:pt x="173927" y="166272"/>
                  <a:pt x="164825" y="193030"/>
                  <a:pt x="189255" y="136026"/>
                </a:cubicBezTo>
                <a:cubicBezTo>
                  <a:pt x="192393" y="128704"/>
                  <a:pt x="194293" y="120912"/>
                  <a:pt x="196812" y="113355"/>
                </a:cubicBezTo>
                <a:cubicBezTo>
                  <a:pt x="191774" y="98241"/>
                  <a:pt x="194954" y="76850"/>
                  <a:pt x="181698" y="68013"/>
                </a:cubicBezTo>
                <a:lnTo>
                  <a:pt x="136356" y="37785"/>
                </a:lnTo>
                <a:cubicBezTo>
                  <a:pt x="119772" y="26729"/>
                  <a:pt x="102632" y="13949"/>
                  <a:pt x="83457" y="7557"/>
                </a:cubicBezTo>
                <a:cubicBezTo>
                  <a:pt x="71271" y="3495"/>
                  <a:pt x="58266" y="2519"/>
                  <a:pt x="45671" y="0"/>
                </a:cubicBezTo>
                <a:cubicBezTo>
                  <a:pt x="38114" y="2519"/>
                  <a:pt x="29220" y="2581"/>
                  <a:pt x="23000" y="7557"/>
                </a:cubicBezTo>
                <a:cubicBezTo>
                  <a:pt x="15908" y="13231"/>
                  <a:pt x="17962" y="11336"/>
                  <a:pt x="15443" y="2267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Kommunal borgen för fiberföreningar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571900"/>
          </a:xfrm>
        </p:spPr>
        <p:txBody>
          <a:bodyPr/>
          <a:lstStyle/>
          <a:p>
            <a:pPr>
              <a:buNone/>
            </a:pPr>
            <a:r>
              <a:rPr lang="sv-SE" sz="2800" dirty="0" smtClean="0"/>
              <a:t>Beslut 2014-02-24</a:t>
            </a:r>
          </a:p>
          <a:p>
            <a:pPr>
              <a:buNone/>
            </a:pPr>
            <a:r>
              <a:rPr lang="sv-SE" sz="2000" dirty="0" smtClean="0"/>
              <a:t>	</a:t>
            </a:r>
          </a:p>
          <a:p>
            <a:pPr>
              <a:buNone/>
            </a:pPr>
            <a:r>
              <a:rPr lang="sv-SE" sz="2000" dirty="0" smtClean="0"/>
              <a:t>	Kommunfullmäktige bemyndigar kommunstyrelsen att för Skövde kommun ingå borgensförbindelser till säkerhet för lån för finansiering av bredbandsutbyggnad i Skövde kommun. Borgen får endast ställas för bredbandsutbyggnad som beviljats bidrag från Länsstyrelsen och där utbyggnad av nätet inte är aktuellt på </a:t>
            </a:r>
            <a:r>
              <a:rPr lang="sv-SE" sz="2000" dirty="0" err="1" smtClean="0"/>
              <a:t>komersiella</a:t>
            </a:r>
            <a:r>
              <a:rPr lang="sv-SE" sz="2000" dirty="0" smtClean="0"/>
              <a:t> grunder. Borgensåtagandet gäller under byggtid, dock längst 24 månader, från beviljad borgen. Borgensåtagande för ett projekt begränsas till fem miljoner kronor per sökande.</a:t>
            </a:r>
            <a:endParaRPr lang="sv-SE" sz="20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600" dirty="0" smtClean="0"/>
              <a:t>Skövde Stadsnät</a:t>
            </a:r>
            <a:endParaRPr lang="sv-SE" sz="6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Roger Björck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v-SE" dirty="0" smtClean="0"/>
              <a:t>Skövde Stadsnät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57719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Vad är Skövde Stadsnät?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Nätägare – Skövde Stadsnät</a:t>
            </a:r>
          </a:p>
          <a:p>
            <a:r>
              <a:rPr lang="sv-SE" dirty="0" smtClean="0"/>
              <a:t>Kommunikationsoperatör – Open Universe</a:t>
            </a:r>
          </a:p>
          <a:p>
            <a:r>
              <a:rPr lang="sv-SE" dirty="0" smtClean="0"/>
              <a:t>Tjänsteleverantörer – Öppet nät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621491"/>
            <a:ext cx="3752845" cy="123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510</Words>
  <Application>Microsoft Office PowerPoint</Application>
  <PresentationFormat>Bildspel på skärmen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Fiberföreningsträff Skövde kommun</vt:lpstr>
      <vt:lpstr>På kvällens agenda</vt:lpstr>
      <vt:lpstr>Vad har hänt 2011- </vt:lpstr>
      <vt:lpstr>Vad har hänt 2011 -</vt:lpstr>
      <vt:lpstr>Vad har hänt 2011 -</vt:lpstr>
      <vt:lpstr>Vad har hänt 2011 – OBS! grov skiss</vt:lpstr>
      <vt:lpstr>Kommunal borgen för fiberföreningar</vt:lpstr>
      <vt:lpstr>Skövde Stadsnät</vt:lpstr>
      <vt:lpstr>Skövde Stadsnät</vt:lpstr>
      <vt:lpstr>Skövde Stadsnät</vt:lpstr>
      <vt:lpstr>Skövde Stadsnät</vt:lpstr>
      <vt:lpstr>Skövde Stadsnät</vt:lpstr>
      <vt:lpstr>Varför fiber och inte 4G?</vt:lpstr>
      <vt:lpstr>Så länge kan man titta på SVT Play</vt:lpstr>
      <vt:lpstr>Kostar 4G nåt?</vt:lpstr>
      <vt:lpstr>Varför fiber?</vt:lpstr>
    </vt:vector>
  </TitlesOfParts>
  <Company>Skövde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Elmia SUB contractor 11-14 november</dc:title>
  <dc:creator>chjo0530</dc:creator>
  <cp:lastModifiedBy>chjo0530</cp:lastModifiedBy>
  <cp:revision>22</cp:revision>
  <dcterms:created xsi:type="dcterms:W3CDTF">2014-04-28T11:29:10Z</dcterms:created>
  <dcterms:modified xsi:type="dcterms:W3CDTF">2014-06-09T12:29:27Z</dcterms:modified>
</cp:coreProperties>
</file>