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8" r:id="rId3"/>
    <p:sldId id="280" r:id="rId4"/>
    <p:sldId id="268" r:id="rId5"/>
    <p:sldId id="269" r:id="rId6"/>
    <p:sldId id="270" r:id="rId7"/>
    <p:sldId id="271" r:id="rId8"/>
    <p:sldId id="272" r:id="rId9"/>
    <p:sldId id="282" r:id="rId10"/>
    <p:sldId id="274" r:id="rId11"/>
    <p:sldId id="273" r:id="rId12"/>
    <p:sldId id="287" r:id="rId13"/>
    <p:sldId id="288" r:id="rId14"/>
    <p:sldId id="290" r:id="rId15"/>
    <p:sldId id="284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4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2907-4457-499A-961D-63027989BCE4}" type="datetimeFigureOut">
              <a:rPr lang="sv-SE" smtClean="0"/>
              <a:t>2014-10-01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E34E-EFC3-49CD-93C8-6C6398D7523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2907-4457-499A-961D-63027989BCE4}" type="datetimeFigureOut">
              <a:rPr lang="sv-SE" smtClean="0"/>
              <a:t>2014-10-01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E34E-EFC3-49CD-93C8-6C6398D7523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2907-4457-499A-961D-63027989BCE4}" type="datetimeFigureOut">
              <a:rPr lang="sv-SE" smtClean="0"/>
              <a:t>2014-10-01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E34E-EFC3-49CD-93C8-6C6398D7523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2907-4457-499A-961D-63027989BCE4}" type="datetimeFigureOut">
              <a:rPr lang="sv-SE" smtClean="0"/>
              <a:t>2014-10-01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E34E-EFC3-49CD-93C8-6C6398D7523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2907-4457-499A-961D-63027989BCE4}" type="datetimeFigureOut">
              <a:rPr lang="sv-SE" smtClean="0"/>
              <a:t>2014-10-01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E34E-EFC3-49CD-93C8-6C6398D7523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2907-4457-499A-961D-63027989BCE4}" type="datetimeFigureOut">
              <a:rPr lang="sv-SE" smtClean="0"/>
              <a:t>2014-10-01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E34E-EFC3-49CD-93C8-6C6398D7523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2907-4457-499A-961D-63027989BCE4}" type="datetimeFigureOut">
              <a:rPr lang="sv-SE" smtClean="0"/>
              <a:t>2014-10-01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E34E-EFC3-49CD-93C8-6C6398D7523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2907-4457-499A-961D-63027989BCE4}" type="datetimeFigureOut">
              <a:rPr lang="sv-SE" smtClean="0"/>
              <a:t>2014-10-01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E34E-EFC3-49CD-93C8-6C6398D7523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2907-4457-499A-961D-63027989BCE4}" type="datetimeFigureOut">
              <a:rPr lang="sv-SE" smtClean="0"/>
              <a:t>2014-10-01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E34E-EFC3-49CD-93C8-6C6398D7523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2907-4457-499A-961D-63027989BCE4}" type="datetimeFigureOut">
              <a:rPr lang="sv-SE" smtClean="0"/>
              <a:t>2014-10-01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E34E-EFC3-49CD-93C8-6C6398D7523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2907-4457-499A-961D-63027989BCE4}" type="datetimeFigureOut">
              <a:rPr lang="sv-SE" smtClean="0"/>
              <a:t>2014-10-01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BDE34E-EFC3-49CD-93C8-6C6398D7523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5BDE34E-EFC3-49CD-93C8-6C6398D75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34D2907-4457-499A-961D-63027989BCE4}" type="datetimeFigureOut">
              <a:rPr lang="sv-SE" smtClean="0"/>
              <a:t>2014-10-01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martin.svensson@lansstyrelsen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om fiberprocessen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6623273" cy="489921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33" y="5620283"/>
            <a:ext cx="1162050" cy="109537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83568" y="622032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Martin Svensson, naturvårdsenheten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16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r>
              <a:rPr lang="sv-SE" sz="4800" b="1" dirty="0" smtClean="0"/>
              <a:t>Länsstyrelsens hemsida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/>
          <a:lstStyle/>
          <a:p>
            <a:r>
              <a:rPr lang="sv-SE" dirty="0" smtClean="0"/>
              <a:t>All nödvändig information finns här</a:t>
            </a:r>
          </a:p>
          <a:p>
            <a:r>
              <a:rPr lang="sv-SE" dirty="0" smtClean="0"/>
              <a:t>www.lansstyrelsen.se / välj Västra Götaland / välj Djur &amp; Natur / ”Information till fiberföreningar” finns i högerkolumnen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79"/>
            <a:ext cx="4608512" cy="441872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45224"/>
            <a:ext cx="11620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sv-SE" sz="44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sv-SE" sz="4400" dirty="0">
              <a:solidFill>
                <a:schemeClr val="tx2"/>
              </a:solidFill>
            </a:endParaRPr>
          </a:p>
          <a:p>
            <a:pPr marL="114300" indent="0" algn="ctr">
              <a:buNone/>
            </a:pPr>
            <a:r>
              <a:rPr lang="sv-SE" sz="4400" dirty="0" smtClean="0">
                <a:solidFill>
                  <a:schemeClr val="tx2"/>
                </a:solidFill>
              </a:rPr>
              <a:t>Introduktion </a:t>
            </a:r>
            <a:r>
              <a:rPr lang="sv-SE" sz="4400" dirty="0">
                <a:solidFill>
                  <a:schemeClr val="tx2"/>
                </a:solidFill>
              </a:rPr>
              <a:t>av </a:t>
            </a:r>
            <a:r>
              <a:rPr lang="sv-SE" sz="4400" dirty="0" err="1">
                <a:solidFill>
                  <a:schemeClr val="tx2"/>
                </a:solidFill>
              </a:rPr>
              <a:t>WebbGIS</a:t>
            </a:r>
            <a:endParaRPr lang="sv-SE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49525"/>
            <a:ext cx="8247088" cy="4968552"/>
          </a:xfrm>
        </p:spPr>
      </p:pic>
      <p:sp>
        <p:nvSpPr>
          <p:cNvPr id="2" name="textruta 1"/>
          <p:cNvSpPr txBox="1"/>
          <p:nvPr/>
        </p:nvSpPr>
        <p:spPr>
          <a:xfrm>
            <a:off x="334081" y="50521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Hur ni tänder </a:t>
            </a:r>
            <a:r>
              <a:rPr lang="sv-SE" sz="3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skikt i </a:t>
            </a:r>
            <a:r>
              <a:rPr lang="sv-SE" sz="36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</a:t>
            </a:r>
            <a:r>
              <a:rPr lang="sv-SE" sz="3600" b="1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ebbGIS</a:t>
            </a:r>
            <a:endParaRPr lang="sv-SE" sz="36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37" y="6167417"/>
            <a:ext cx="657993" cy="6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24744"/>
            <a:ext cx="8280920" cy="4998072"/>
          </a:xfrm>
        </p:spPr>
      </p:pic>
      <p:sp>
        <p:nvSpPr>
          <p:cNvPr id="3" name="textruta 2"/>
          <p:cNvSpPr txBox="1"/>
          <p:nvPr/>
        </p:nvSpPr>
        <p:spPr>
          <a:xfrm>
            <a:off x="334081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Hur ni </a:t>
            </a:r>
            <a:r>
              <a:rPr lang="sv-SE" sz="3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ritar en linje i </a:t>
            </a:r>
            <a:r>
              <a:rPr lang="sv-SE" sz="36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</a:t>
            </a:r>
            <a:r>
              <a:rPr lang="sv-SE" sz="3600" b="1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ebbGIS</a:t>
            </a:r>
            <a:endParaRPr lang="sv-SE" sz="36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67416"/>
            <a:ext cx="657993" cy="6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233813" cy="4950421"/>
          </a:xfrm>
        </p:spPr>
      </p:pic>
      <p:sp>
        <p:nvSpPr>
          <p:cNvPr id="2" name="Rektangel 1"/>
          <p:cNvSpPr/>
          <p:nvPr/>
        </p:nvSpPr>
        <p:spPr>
          <a:xfrm>
            <a:off x="179512" y="3326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spc="-100" dirty="0" smtClean="0">
                <a:solidFill>
                  <a:schemeClr val="tx2"/>
                </a:solidFill>
                <a:latin typeface="+mj-lt"/>
              </a:rPr>
              <a:t>Lägga till </a:t>
            </a:r>
            <a:r>
              <a:rPr lang="sv-SE" sz="3600" b="1" spc="-100" dirty="0" err="1" smtClean="0">
                <a:solidFill>
                  <a:schemeClr val="tx2"/>
                </a:solidFill>
                <a:latin typeface="+mj-lt"/>
              </a:rPr>
              <a:t>shapefil</a:t>
            </a:r>
            <a:endParaRPr lang="sv-SE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89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Kontaktuppgifter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Martin Svensson</a:t>
            </a:r>
          </a:p>
          <a:p>
            <a:r>
              <a:rPr lang="sv-SE" sz="2000" dirty="0"/>
              <a:t>Naturvårdsenheten</a:t>
            </a:r>
          </a:p>
          <a:p>
            <a:r>
              <a:rPr lang="sv-SE" sz="2000" dirty="0"/>
              <a:t>Länsstyrelsen Västra Götalands </a:t>
            </a:r>
            <a:r>
              <a:rPr lang="sv-SE" sz="2000" dirty="0" smtClean="0"/>
              <a:t>län Mariestad</a:t>
            </a:r>
            <a:endParaRPr lang="sv-SE" sz="2000" dirty="0"/>
          </a:p>
          <a:p>
            <a:r>
              <a:rPr lang="sv-SE" sz="2000" dirty="0" smtClean="0"/>
              <a:t>Tel. 010-22 </a:t>
            </a:r>
            <a:r>
              <a:rPr lang="sv-SE" sz="2000" dirty="0"/>
              <a:t>45180</a:t>
            </a:r>
          </a:p>
          <a:p>
            <a:r>
              <a:rPr lang="sv-SE" b="1" u="sng" dirty="0">
                <a:hlinkClick r:id="rId2"/>
              </a:rPr>
              <a:t>martin.svensson@lansstyrelsen.se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45224"/>
            <a:ext cx="1162050" cy="1095375"/>
          </a:xfrm>
          <a:prstGeom prst="rect">
            <a:avLst/>
          </a:prstGeom>
        </p:spPr>
      </p:pic>
      <p:pic>
        <p:nvPicPr>
          <p:cNvPr id="2050" name="Picture 2" descr="C:\Users\830415-004\AppData\Local\Microsoft\Windows\Temporary Internet Files\Content.IE5\YFFQALN6\MM90039573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16846"/>
            <a:ext cx="1465540" cy="16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/>
              <a:t>Anmälan om samråd enligt 12 kap. 6 § miljöbalken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Enligt 12 kap 6 § miljöbalken ska en verksamhet eller åtgärd som inte omfattas </a:t>
            </a:r>
            <a:r>
              <a:rPr lang="sv-SE" dirty="0" smtClean="0"/>
              <a:t>av tillstånds- </a:t>
            </a:r>
            <a:r>
              <a:rPr lang="sv-SE" dirty="0"/>
              <a:t>eller anmälningsplikt enligt andra bestämmelser i miljöbalken anmälas </a:t>
            </a:r>
            <a:r>
              <a:rPr lang="sv-SE" dirty="0" smtClean="0"/>
              <a:t>för samråd </a:t>
            </a:r>
            <a:r>
              <a:rPr lang="sv-SE" dirty="0"/>
              <a:t>hos den myndighet som utövar tillsynen </a:t>
            </a:r>
            <a:r>
              <a:rPr lang="sv-SE" b="1" dirty="0"/>
              <a:t>om den kan komma att väsentligt </a:t>
            </a:r>
            <a:r>
              <a:rPr lang="sv-SE" b="1" dirty="0" smtClean="0"/>
              <a:t>ändra naturmiljön</a:t>
            </a:r>
            <a:r>
              <a:rPr lang="sv-SE" b="1" dirty="0"/>
              <a:t>.</a:t>
            </a:r>
            <a:endParaRPr lang="sv-SE" b="1" dirty="0" smtClean="0"/>
          </a:p>
          <a:p>
            <a:r>
              <a:rPr lang="sv-SE" dirty="0" smtClean="0"/>
              <a:t>Det </a:t>
            </a:r>
            <a:r>
              <a:rPr lang="sv-SE" dirty="0"/>
              <a:t>kan även behövas andra prövningar </a:t>
            </a:r>
            <a:r>
              <a:rPr lang="sv-SE" dirty="0" smtClean="0"/>
              <a:t>såsom tillstånd för åtgärder i skyddad natur, </a:t>
            </a:r>
            <a:r>
              <a:rPr lang="sv-SE" dirty="0"/>
              <a:t>biotopskyddsdispens, tillstånd enligt kulturmiljölagstiftningen eller en anmälan om </a:t>
            </a:r>
            <a:r>
              <a:rPr lang="sv-SE" dirty="0" smtClean="0"/>
              <a:t>vattenverksamhet.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45224"/>
            <a:ext cx="11620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 smtClean="0"/>
              <a:t>Ärendegången</a:t>
            </a:r>
            <a:r>
              <a:rPr lang="sv-SE" sz="3600" dirty="0"/>
              <a:t/>
            </a:r>
            <a:br>
              <a:rPr lang="sv-SE" sz="3600" dirty="0"/>
            </a:b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464496"/>
          </a:xfrm>
        </p:spPr>
        <p:txBody>
          <a:bodyPr>
            <a:normAutofit/>
          </a:bodyPr>
          <a:lstStyle/>
          <a:p>
            <a:r>
              <a:rPr lang="sv-SE" dirty="0"/>
              <a:t>A</a:t>
            </a:r>
            <a:r>
              <a:rPr lang="sv-SE" dirty="0" smtClean="0"/>
              <a:t>nsökan för samråd går direkt till handläggare på naturvårdsenheten. Oftast vi e-tjänst.</a:t>
            </a:r>
            <a:endParaRPr lang="sv-SE" b="1" dirty="0" smtClean="0"/>
          </a:p>
          <a:p>
            <a:r>
              <a:rPr lang="sv-SE" dirty="0" smtClean="0"/>
              <a:t>Berörs kulturmiljön (oftast fornlämningar) skickas den delen vidare till handläggare på kulturmiljöenheten.</a:t>
            </a:r>
            <a:endParaRPr lang="sv-SE" dirty="0"/>
          </a:p>
          <a:p>
            <a:r>
              <a:rPr lang="sv-SE" dirty="0" smtClean="0"/>
              <a:t>Gemensam beslutsmall för frågor gällande natur- och vattenvärden.</a:t>
            </a:r>
          </a:p>
          <a:p>
            <a:r>
              <a:rPr lang="sv-SE" dirty="0" smtClean="0"/>
              <a:t>Separat tillstånd från kulturmiljöenheten.</a:t>
            </a:r>
            <a:endParaRPr lang="sv-SE" dirty="0"/>
          </a:p>
          <a:p>
            <a:r>
              <a:rPr lang="sv-SE" dirty="0" smtClean="0"/>
              <a:t>Samrådsbeslut inom 6 veckor från att anmälan är komplett.</a:t>
            </a:r>
          </a:p>
          <a:p>
            <a:r>
              <a:rPr lang="sv-SE" dirty="0" smtClean="0"/>
              <a:t>Krävs separata tillstånd=oftast längre handläggningstid.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45224"/>
            <a:ext cx="1162050" cy="1095375"/>
          </a:xfrm>
          <a:prstGeom prst="rect">
            <a:avLst/>
          </a:prstGeom>
        </p:spPr>
      </p:pic>
      <p:pic>
        <p:nvPicPr>
          <p:cNvPr id="3074" name="Picture 2" descr="C:\Users\830415-004\AppData\Local\Microsoft\Windows\Temporary Internet Files\Content.IE5\YZYSFJ2V\MC9002339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1913299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 smtClean="0"/>
              <a:t>Kompletta handlingar av god kvalité</a:t>
            </a:r>
            <a:endParaRPr lang="sv-SE" sz="36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</a:t>
            </a:r>
            <a:r>
              <a:rPr lang="sv-SE" dirty="0" smtClean="0"/>
              <a:t>ontrollera </a:t>
            </a:r>
            <a:r>
              <a:rPr lang="sv-SE" dirty="0"/>
              <a:t>vilka natur-, kultur- och vattenvärden som berörs av </a:t>
            </a:r>
            <a:r>
              <a:rPr lang="sv-SE" dirty="0" smtClean="0"/>
              <a:t>åtgärderna.</a:t>
            </a:r>
          </a:p>
          <a:p>
            <a:r>
              <a:rPr lang="sv-SE" dirty="0" smtClean="0"/>
              <a:t>Beskriv </a:t>
            </a:r>
            <a:r>
              <a:rPr lang="sv-SE" dirty="0"/>
              <a:t>hur eventuella vattenpassager </a:t>
            </a:r>
            <a:r>
              <a:rPr lang="sv-SE" dirty="0" smtClean="0"/>
              <a:t>kommer att ske.</a:t>
            </a:r>
          </a:p>
          <a:p>
            <a:r>
              <a:rPr lang="sv-SE" dirty="0" smtClean="0"/>
              <a:t>Beskriv om </a:t>
            </a:r>
            <a:r>
              <a:rPr lang="sv-SE" dirty="0"/>
              <a:t>några biotopskyddsområden i </a:t>
            </a:r>
            <a:r>
              <a:rPr lang="sv-SE" dirty="0" smtClean="0"/>
              <a:t>jordbrukslandskapet berörs.</a:t>
            </a:r>
          </a:p>
          <a:p>
            <a:r>
              <a:rPr lang="sv-SE" b="1" dirty="0"/>
              <a:t>Vi rekommenderar att ni tar hjälp av kunnig konsult om ni inte har kompetensen inom er förening</a:t>
            </a:r>
            <a:r>
              <a:rPr lang="sv-SE" b="1" dirty="0" smtClean="0"/>
              <a:t>.</a:t>
            </a:r>
            <a:endParaRPr lang="sv-SE" b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45224"/>
            <a:ext cx="1162050" cy="109537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87974"/>
            <a:ext cx="3867150" cy="120015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42" y="4330799"/>
            <a:ext cx="19621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 smtClean="0"/>
              <a:t>Kartor av god kvalité</a:t>
            </a:r>
            <a:endParaRPr lang="sv-SE" sz="36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759"/>
            <a:ext cx="7620000" cy="527183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v-SE" dirty="0" smtClean="0"/>
              <a:t>Vi </a:t>
            </a:r>
            <a:r>
              <a:rPr lang="sv-SE" dirty="0"/>
              <a:t>rekommenderar er att </a:t>
            </a:r>
            <a:r>
              <a:rPr lang="sv-SE" dirty="0" smtClean="0"/>
              <a:t>använda vår karttjänst </a:t>
            </a:r>
            <a:r>
              <a:rPr lang="sv-SE" dirty="0" err="1" smtClean="0"/>
              <a:t>WebbGIS</a:t>
            </a:r>
            <a:r>
              <a:rPr lang="sv-SE" dirty="0" smtClean="0"/>
              <a:t> för </a:t>
            </a:r>
            <a:r>
              <a:rPr lang="sv-SE" dirty="0"/>
              <a:t>att ta fram </a:t>
            </a:r>
            <a:r>
              <a:rPr lang="sv-SE" dirty="0" smtClean="0"/>
              <a:t>kartor.</a:t>
            </a:r>
          </a:p>
          <a:p>
            <a:pPr marL="114300" indent="0">
              <a:buNone/>
            </a:pPr>
            <a:endParaRPr lang="sv-SE" sz="1100" dirty="0"/>
          </a:p>
          <a:p>
            <a:pPr marL="114300" indent="0">
              <a:buNone/>
            </a:pPr>
            <a:r>
              <a:rPr lang="sv-SE" b="1" dirty="0" smtClean="0">
                <a:solidFill>
                  <a:srgbClr val="FF0000"/>
                </a:solidFill>
              </a:rPr>
              <a:t>Tänk på att planera ledningen genom att i möjligaste mån undvika de natur-, kultur- och vattenvärden som finns i området.</a:t>
            </a:r>
          </a:p>
          <a:p>
            <a:pPr marL="114300" indent="0">
              <a:buNone/>
            </a:pPr>
            <a:endParaRPr lang="sv-SE" sz="1100" dirty="0" smtClean="0"/>
          </a:p>
          <a:p>
            <a:pPr marL="114300" indent="0">
              <a:buNone/>
            </a:pPr>
            <a:r>
              <a:rPr lang="sv-SE" b="1" dirty="0"/>
              <a:t>Kartan ska </a:t>
            </a:r>
            <a:r>
              <a:rPr lang="sv-SE" b="1" dirty="0" smtClean="0"/>
              <a:t>innehålla:</a:t>
            </a:r>
            <a:endParaRPr lang="sv-SE" dirty="0"/>
          </a:p>
          <a:p>
            <a:pPr marL="571500" lvl="0" indent="-457200">
              <a:buFont typeface="+mj-lt"/>
              <a:buAutoNum type="arabicPeriod"/>
            </a:pPr>
            <a:r>
              <a:rPr lang="sv-SE" dirty="0"/>
              <a:t>Sträckningen där ni planerar förlägga ledningen.</a:t>
            </a:r>
          </a:p>
          <a:p>
            <a:pPr marL="571500" lvl="0" indent="-457200">
              <a:buFont typeface="+mj-lt"/>
              <a:buAutoNum type="arabicPeriod"/>
            </a:pPr>
            <a:r>
              <a:rPr lang="sv-SE" dirty="0"/>
              <a:t>De natur-, kultur- och vattenvärden som finns i sträckningens närhet. </a:t>
            </a:r>
          </a:p>
          <a:p>
            <a:pPr marL="571500" lvl="0" indent="-457200">
              <a:buFont typeface="+mj-lt"/>
              <a:buAutoNum type="arabicPeriod"/>
            </a:pPr>
            <a:r>
              <a:rPr lang="sv-SE" dirty="0"/>
              <a:t>Markeringar där ni passerar eventuella vattenområden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45224"/>
            <a:ext cx="11620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 smtClean="0"/>
              <a:t>Exempel på hur vi vill att kartan ser ut</a:t>
            </a:r>
            <a:endParaRPr lang="sv-SE" sz="3600" b="1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6765246" cy="4800600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32754"/>
            <a:ext cx="874018" cy="82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/>
          <a:lstStyle/>
          <a:p>
            <a:pPr marL="114300" indent="0">
              <a:buNone/>
            </a:pPr>
            <a:r>
              <a:rPr lang="sv-SE" dirty="0"/>
              <a:t>Om ni redan ritat ledningssträckningen i ett annat program kan ni importera </a:t>
            </a:r>
            <a:r>
              <a:rPr lang="sv-SE" dirty="0" err="1"/>
              <a:t>shape</a:t>
            </a:r>
            <a:r>
              <a:rPr lang="sv-SE" dirty="0"/>
              <a:t> filer till </a:t>
            </a:r>
            <a:r>
              <a:rPr lang="sv-SE" dirty="0" err="1"/>
              <a:t>WebbGIS</a:t>
            </a:r>
            <a:r>
              <a:rPr lang="sv-SE" dirty="0"/>
              <a:t>. Koordinatsystemet måste vara </a:t>
            </a:r>
            <a:r>
              <a:rPr lang="sv-SE" dirty="0" smtClean="0"/>
              <a:t>SWEREF 99 TM.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7" y="1547386"/>
            <a:ext cx="7442518" cy="44746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70" y="6133097"/>
            <a:ext cx="730002" cy="6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 smtClean="0"/>
              <a:t>Fornlämningar</a:t>
            </a:r>
            <a:endParaRPr lang="sv-SE" sz="36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916016"/>
          </a:xfrm>
        </p:spPr>
        <p:txBody>
          <a:bodyPr/>
          <a:lstStyle/>
          <a:p>
            <a:pPr marL="114300" indent="0">
              <a:buNone/>
            </a:pPr>
            <a:r>
              <a:rPr lang="sv-SE" b="1" dirty="0"/>
              <a:t>De fornlämningar som berörs ska redovisas i ett separat dokument där det ska framgå</a:t>
            </a:r>
            <a:r>
              <a:rPr lang="sv-SE" b="1" dirty="0" smtClean="0"/>
              <a:t>:</a:t>
            </a:r>
          </a:p>
          <a:p>
            <a:pPr marL="114300" indent="0">
              <a:buNone/>
            </a:pPr>
            <a:endParaRPr lang="sv-SE" sz="1100" dirty="0"/>
          </a:p>
          <a:p>
            <a:pPr marL="571500" lvl="0" indent="-457200">
              <a:buFont typeface="+mj-lt"/>
              <a:buAutoNum type="arabicPeriod"/>
            </a:pPr>
            <a:r>
              <a:rPr lang="sv-SE" dirty="0"/>
              <a:t>RAÄ-nummer (exempelvis Forshem 33:1).</a:t>
            </a:r>
          </a:p>
          <a:p>
            <a:pPr marL="571500" lvl="0" indent="-457200">
              <a:buFont typeface="+mj-lt"/>
              <a:buAutoNum type="arabicPeriod"/>
            </a:pPr>
            <a:r>
              <a:rPr lang="sv-SE" dirty="0"/>
              <a:t>Antikvarisk status (exempelvis fast fornlämning, övrig kulturhistorisk lämning, bevakningsobjekt).</a:t>
            </a:r>
          </a:p>
          <a:p>
            <a:pPr marL="571500" lvl="0" indent="-457200">
              <a:buFont typeface="+mj-lt"/>
              <a:buAutoNum type="arabicPeriod"/>
            </a:pPr>
            <a:r>
              <a:rPr lang="sv-SE" dirty="0"/>
              <a:t>Lämningstyp (exempelvis röse, gravfält, hällristning).</a:t>
            </a:r>
          </a:p>
          <a:p>
            <a:pPr marL="571500" lvl="0" indent="-457200">
              <a:buFont typeface="+mj-lt"/>
              <a:buAutoNum type="arabicPeriod"/>
            </a:pPr>
            <a:r>
              <a:rPr lang="sv-SE" dirty="0"/>
              <a:t>Hur nära ni passerar fornlämningen.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45224"/>
            <a:ext cx="1162050" cy="109537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52580"/>
            <a:ext cx="2015478" cy="21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/>
              <a:t>Exempel på </a:t>
            </a:r>
            <a:r>
              <a:rPr lang="sv-SE" sz="3600" b="1" dirty="0" smtClean="0"/>
              <a:t>beslut</a:t>
            </a:r>
            <a:endParaRPr lang="sv-SE" sz="36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32754"/>
            <a:ext cx="874018" cy="823869"/>
          </a:xfrm>
          <a:prstGeom prst="rect">
            <a:avLst/>
          </a:prstGeom>
        </p:spPr>
      </p:pic>
      <p:pic>
        <p:nvPicPr>
          <p:cNvPr id="11" name="Platshållare för innehåll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0" y="1268760"/>
            <a:ext cx="7444422" cy="5132040"/>
          </a:xfrm>
        </p:spPr>
      </p:pic>
    </p:spTree>
    <p:extLst>
      <p:ext uri="{BB962C8B-B14F-4D97-AF65-F5344CB8AC3E}">
        <p14:creationId xmlns:p14="http://schemas.microsoft.com/office/powerpoint/2010/main" val="25308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ränsan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ränsan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434</TotalTime>
  <Words>409</Words>
  <Application>Microsoft Office PowerPoint</Application>
  <PresentationFormat>Bildspel på skärmen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Angränsande</vt:lpstr>
      <vt:lpstr>Information om fiberprocessen</vt:lpstr>
      <vt:lpstr>Anmälan om samråd enligt 12 kap. 6 § miljöbalken</vt:lpstr>
      <vt:lpstr>Ärendegången </vt:lpstr>
      <vt:lpstr>Kompletta handlingar av god kvalité</vt:lpstr>
      <vt:lpstr>Kartor av god kvalité</vt:lpstr>
      <vt:lpstr>Exempel på hur vi vill att kartan ser ut</vt:lpstr>
      <vt:lpstr>PowerPoint-presentation</vt:lpstr>
      <vt:lpstr>Fornlämningar</vt:lpstr>
      <vt:lpstr>Exempel på beslut</vt:lpstr>
      <vt:lpstr>Länsstyrelsens hemsida</vt:lpstr>
      <vt:lpstr>PowerPoint-presentation</vt:lpstr>
      <vt:lpstr>PowerPoint-presentation</vt:lpstr>
      <vt:lpstr>PowerPoint-presentation</vt:lpstr>
      <vt:lpstr>PowerPoint-presentation</vt:lpstr>
      <vt:lpstr>Kontaktuppgifter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Förslag på hantering av utbyggnaden av fibernätet i länet</dc:title>
  <dc:creator>Svensson Martin</dc:creator>
  <cp:lastModifiedBy>Svensson Martin</cp:lastModifiedBy>
  <cp:revision>40</cp:revision>
  <dcterms:created xsi:type="dcterms:W3CDTF">2013-08-26T07:01:42Z</dcterms:created>
  <dcterms:modified xsi:type="dcterms:W3CDTF">2014-10-01T12:28:12Z</dcterms:modified>
</cp:coreProperties>
</file>