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257" r:id="rId4"/>
    <p:sldId id="260" r:id="rId5"/>
    <p:sldId id="263" r:id="rId6"/>
    <p:sldId id="264" r:id="rId7"/>
    <p:sldId id="280" r:id="rId8"/>
    <p:sldId id="265" r:id="rId9"/>
    <p:sldId id="266" r:id="rId10"/>
    <p:sldId id="267" r:id="rId11"/>
    <p:sldId id="270" r:id="rId12"/>
    <p:sldId id="269" r:id="rId13"/>
    <p:sldId id="268" r:id="rId14"/>
    <p:sldId id="278" r:id="rId15"/>
    <p:sldId id="272" r:id="rId16"/>
    <p:sldId id="273" r:id="rId17"/>
    <p:sldId id="274" r:id="rId18"/>
    <p:sldId id="275" r:id="rId19"/>
    <p:sldId id="276"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B13EA-C257-4026-9F0F-3DDA60EB879D}" type="datetimeFigureOut">
              <a:rPr lang="sv-SE" smtClean="0"/>
              <a:pPr/>
              <a:t>2014-09-12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460A4-02AB-43B1-A735-71EC01C500DA}"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87D460A4-02AB-43B1-A735-71EC01C500DA}" type="slidenum">
              <a:rPr lang="sv-SE" smtClean="0"/>
              <a:pPr/>
              <a:t>3</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A664F57-1E98-4353-8199-35362E8F5055}" type="datetime1">
              <a:rPr lang="sv-SE" smtClean="0"/>
              <a:pPr/>
              <a:t>2014-09-12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15CA054-B7E1-4E9D-A31D-0C425A4F7DB7}" type="datetime1">
              <a:rPr lang="sv-SE" smtClean="0"/>
              <a:pPr/>
              <a:t>2014-09-12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56C182C-486F-4633-90BE-7203758503C0}" type="datetime1">
              <a:rPr lang="sv-SE" smtClean="0"/>
              <a:pPr/>
              <a:t>2014-09-12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2A45E6D-5AEB-4E04-A551-21F2B14313CE}" type="datetime1">
              <a:rPr lang="sv-SE" smtClean="0"/>
              <a:pPr/>
              <a:t>2014-09-12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D3C9F9B9-8C8A-4E97-A25D-B6AFC46AB2C3}" type="datetime1">
              <a:rPr lang="sv-SE" smtClean="0"/>
              <a:pPr/>
              <a:t>2014-09-12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B20256B-6513-4A7C-BB72-5C3A8819D931}" type="datetime1">
              <a:rPr lang="sv-SE" smtClean="0"/>
              <a:pPr/>
              <a:t>2014-09-12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726C6A4-379C-43BC-9B30-B5A95E4A0B14}" type="datetime1">
              <a:rPr lang="sv-SE" smtClean="0"/>
              <a:pPr/>
              <a:t>2014-09-12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F5ABC660-D6DF-4E84-B7F1-B309C15D7FEF}" type="datetime1">
              <a:rPr lang="sv-SE" smtClean="0"/>
              <a:pPr/>
              <a:t>2014-09-12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048D7D5-E9B4-45C0-890E-72F7C0F219AD}" type="datetime1">
              <a:rPr lang="sv-SE" smtClean="0"/>
              <a:pPr/>
              <a:t>2014-09-12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148CFE8-733A-4B19-A313-2161EE3BE24A}" type="datetime1">
              <a:rPr lang="sv-SE" smtClean="0"/>
              <a:pPr/>
              <a:t>2014-09-12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196EF57D-5BCD-45D8-B4C1-42E603C5DB29}" type="datetime1">
              <a:rPr lang="sv-SE" smtClean="0"/>
              <a:pPr/>
              <a:t>2014-09-12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02F916C-8DDE-45D4-B2A5-211D4FFD902E}"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46D02-86C0-47B6-8CF5-923CE09A0DB8}" type="datetime1">
              <a:rPr lang="sv-SE" smtClean="0"/>
              <a:pPr/>
              <a:t>2014-09-12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F916C-8DDE-45D4-B2A5-211D4FFD902E}"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2844" y="285728"/>
            <a:ext cx="8858312" cy="1785950"/>
          </a:xfrm>
        </p:spPr>
        <p:txBody>
          <a:bodyPr>
            <a:noAutofit/>
          </a:bodyPr>
          <a:lstStyle/>
          <a:p>
            <a:r>
              <a:rPr lang="sv-SE" sz="6600" dirty="0" smtClean="0"/>
              <a:t>Utbildning </a:t>
            </a:r>
            <a:br>
              <a:rPr lang="sv-SE" sz="6600" dirty="0" smtClean="0"/>
            </a:br>
            <a:r>
              <a:rPr lang="sv-SE" sz="6600" dirty="0" smtClean="0"/>
              <a:t>”Robusta nät”</a:t>
            </a:r>
            <a:endParaRPr lang="sv-SE" sz="6600" dirty="0"/>
          </a:p>
        </p:txBody>
      </p:sp>
      <p:sp>
        <p:nvSpPr>
          <p:cNvPr id="3" name="Underrubrik 2"/>
          <p:cNvSpPr>
            <a:spLocks noGrp="1"/>
          </p:cNvSpPr>
          <p:nvPr>
            <p:ph type="subTitle" idx="1"/>
          </p:nvPr>
        </p:nvSpPr>
        <p:spPr>
          <a:xfrm>
            <a:off x="1357290" y="2428868"/>
            <a:ext cx="6400800" cy="3286148"/>
          </a:xfrm>
        </p:spPr>
        <p:txBody>
          <a:bodyPr>
            <a:normAutofit fontScale="77500" lnSpcReduction="20000"/>
          </a:bodyPr>
          <a:lstStyle/>
          <a:p>
            <a:r>
              <a:rPr lang="sv-SE" sz="5200" dirty="0" smtClean="0"/>
              <a:t>KG Johansson </a:t>
            </a:r>
          </a:p>
          <a:p>
            <a:r>
              <a:rPr lang="sv-SE" sz="4400" dirty="0" smtClean="0"/>
              <a:t>11 september 2014</a:t>
            </a:r>
          </a:p>
          <a:p>
            <a:r>
              <a:rPr lang="sv-SE" sz="4400" dirty="0" smtClean="0"/>
              <a:t>Sventorps bygdegård</a:t>
            </a:r>
          </a:p>
          <a:p>
            <a:endParaRPr lang="sv-SE" sz="4400" dirty="0" smtClean="0"/>
          </a:p>
          <a:p>
            <a:endParaRPr lang="sv-SE" dirty="0" smtClean="0"/>
          </a:p>
          <a:p>
            <a:r>
              <a:rPr lang="sv-SE" dirty="0" smtClean="0"/>
              <a:t>Näringslivsforums Landsbygdsnäringsgrupp &amp; Skövde kommun</a:t>
            </a:r>
          </a:p>
          <a:p>
            <a:endParaRPr lang="sv-SE" dirty="0"/>
          </a:p>
        </p:txBody>
      </p:sp>
      <p:sp>
        <p:nvSpPr>
          <p:cNvPr id="6" name="Platshållare för sidfot 5"/>
          <p:cNvSpPr>
            <a:spLocks noGrp="1"/>
          </p:cNvSpPr>
          <p:nvPr>
            <p:ph type="ftr" sz="quarter" idx="11"/>
          </p:nvPr>
        </p:nvSpPr>
        <p:spPr/>
        <p:txBody>
          <a:bodyPr/>
          <a:lstStyle/>
          <a:p>
            <a:endParaRPr lang="sv-SE" dirty="0"/>
          </a:p>
        </p:txBody>
      </p:sp>
      <p:pic>
        <p:nvPicPr>
          <p:cNvPr id="7" name="Picture 3"/>
          <p:cNvPicPr>
            <a:picLocks noChangeAspect="1" noChangeArrowheads="1"/>
          </p:cNvPicPr>
          <p:nvPr/>
        </p:nvPicPr>
        <p:blipFill>
          <a:blip r:embed="rId2" cstate="print"/>
          <a:srcRect/>
          <a:stretch>
            <a:fillRect/>
          </a:stretch>
        </p:blipFill>
        <p:spPr bwMode="auto">
          <a:xfrm>
            <a:off x="1928794" y="5886450"/>
            <a:ext cx="5514975" cy="971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2528"/>
          </a:xfrm>
        </p:spPr>
        <p:txBody>
          <a:bodyPr>
            <a:normAutofit fontScale="90000"/>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5720" y="71414"/>
            <a:ext cx="3981883" cy="2143116"/>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285720" y="2285992"/>
            <a:ext cx="4019702" cy="2000264"/>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285720" y="4357694"/>
            <a:ext cx="4077743" cy="1123327"/>
          </a:xfrm>
          <a:prstGeom prst="rect">
            <a:avLst/>
          </a:prstGeom>
          <a:noFill/>
          <a:ln w="9525">
            <a:noFill/>
            <a:miter lim="800000"/>
            <a:headEnd/>
            <a:tailEnd/>
          </a:ln>
          <a:effectLst/>
        </p:spPr>
      </p:pic>
      <p:pic>
        <p:nvPicPr>
          <p:cNvPr id="10" name="Picture 2"/>
          <p:cNvPicPr>
            <a:picLocks noChangeAspect="1" noChangeArrowheads="1"/>
          </p:cNvPicPr>
          <p:nvPr/>
        </p:nvPicPr>
        <p:blipFill>
          <a:blip r:embed="rId5" cstate="print"/>
          <a:srcRect/>
          <a:stretch>
            <a:fillRect/>
          </a:stretch>
        </p:blipFill>
        <p:spPr bwMode="auto">
          <a:xfrm>
            <a:off x="4753636" y="214291"/>
            <a:ext cx="4104644" cy="4071966"/>
          </a:xfrm>
          <a:prstGeom prst="rect">
            <a:avLst/>
          </a:prstGeom>
          <a:noFill/>
          <a:ln w="9525">
            <a:noFill/>
            <a:miter lim="800000"/>
            <a:headEnd/>
            <a:tailEnd/>
          </a:ln>
          <a:effectLst/>
        </p:spPr>
      </p:pic>
      <p:pic>
        <p:nvPicPr>
          <p:cNvPr id="5123" name="Picture 3"/>
          <p:cNvPicPr>
            <a:picLocks noChangeAspect="1" noChangeArrowheads="1"/>
          </p:cNvPicPr>
          <p:nvPr/>
        </p:nvPicPr>
        <p:blipFill>
          <a:blip r:embed="rId6" cstate="print"/>
          <a:srcRect/>
          <a:stretch>
            <a:fillRect/>
          </a:stretch>
        </p:blipFill>
        <p:spPr bwMode="auto">
          <a:xfrm>
            <a:off x="285720" y="5572141"/>
            <a:ext cx="4071966" cy="964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225404"/>
          </a:xfrm>
        </p:spPr>
        <p:txBody>
          <a:bodyPr>
            <a:normAutofit fontScale="90000"/>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6148" name="Picture 4"/>
          <p:cNvPicPr>
            <a:picLocks noGrp="1" noChangeAspect="1" noChangeArrowheads="1"/>
          </p:cNvPicPr>
          <p:nvPr>
            <p:ph idx="1"/>
          </p:nvPr>
        </p:nvPicPr>
        <p:blipFill>
          <a:blip r:embed="rId2" cstate="print"/>
          <a:srcRect/>
          <a:stretch>
            <a:fillRect/>
          </a:stretch>
        </p:blipFill>
        <p:spPr bwMode="auto">
          <a:xfrm>
            <a:off x="428596" y="285729"/>
            <a:ext cx="5786478" cy="54665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42844" y="1071546"/>
            <a:ext cx="4911112" cy="285752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5189829" y="0"/>
            <a:ext cx="3954171" cy="2571768"/>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cstate="print"/>
          <a:srcRect/>
          <a:stretch>
            <a:fillRect/>
          </a:stretch>
        </p:blipFill>
        <p:spPr bwMode="auto">
          <a:xfrm>
            <a:off x="5214942" y="2579806"/>
            <a:ext cx="3929058" cy="41972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53966"/>
          </a:xfrm>
        </p:spPr>
        <p:txBody>
          <a:bodyPr>
            <a:normAutofit fontScale="90000"/>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8195" name="Picture 3"/>
          <p:cNvPicPr>
            <a:picLocks noGrp="1" noChangeAspect="1" noChangeArrowheads="1"/>
          </p:cNvPicPr>
          <p:nvPr>
            <p:ph idx="1"/>
          </p:nvPr>
        </p:nvPicPr>
        <p:blipFill>
          <a:blip r:embed="rId4" cstate="print"/>
          <a:srcRect/>
          <a:stretch>
            <a:fillRect/>
          </a:stretch>
        </p:blipFill>
        <p:spPr bwMode="auto">
          <a:xfrm>
            <a:off x="500034" y="285728"/>
            <a:ext cx="5643602" cy="4208183"/>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500034" y="4714884"/>
            <a:ext cx="4357718" cy="1151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0" y="214291"/>
            <a:ext cx="8858312" cy="785818"/>
          </a:xfrm>
        </p:spPr>
        <p:txBody>
          <a:bodyPr>
            <a:noAutofit/>
          </a:bodyPr>
          <a:lstStyle/>
          <a:p>
            <a:r>
              <a:rPr lang="sv-SE" sz="4000" dirty="0" smtClean="0"/>
              <a:t>Utomhusskåp</a:t>
            </a:r>
            <a:endParaRPr lang="sv-SE" sz="4000" dirty="0"/>
          </a:p>
        </p:txBody>
      </p:sp>
      <p:sp>
        <p:nvSpPr>
          <p:cNvPr id="3" name="Underrubrik 2"/>
          <p:cNvSpPr>
            <a:spLocks noGrp="1"/>
          </p:cNvSpPr>
          <p:nvPr>
            <p:ph type="subTitle" idx="1"/>
          </p:nvPr>
        </p:nvSpPr>
        <p:spPr>
          <a:xfrm>
            <a:off x="1357290" y="1500174"/>
            <a:ext cx="6400800" cy="3071834"/>
          </a:xfrm>
        </p:spPr>
        <p:txBody>
          <a:bodyPr>
            <a:normAutofit/>
          </a:bodyPr>
          <a:lstStyle/>
          <a:p>
            <a:endParaRPr lang="sv-SE" dirty="0"/>
          </a:p>
        </p:txBody>
      </p:sp>
      <p:sp>
        <p:nvSpPr>
          <p:cNvPr id="6" name="Platshållare för sidfot 5"/>
          <p:cNvSpPr>
            <a:spLocks noGrp="1"/>
          </p:cNvSpPr>
          <p:nvPr>
            <p:ph type="ftr" sz="quarter" idx="11"/>
          </p:nvPr>
        </p:nvSpPr>
        <p:spPr/>
        <p:txBody>
          <a:bodyPr/>
          <a:lstStyle/>
          <a:p>
            <a:endParaRPr lang="sv-SE" dirty="0"/>
          </a:p>
        </p:txBody>
      </p:sp>
      <p:pic>
        <p:nvPicPr>
          <p:cNvPr id="7" name="Picture 3"/>
          <p:cNvPicPr>
            <a:picLocks noChangeAspect="1" noChangeArrowheads="1"/>
          </p:cNvPicPr>
          <p:nvPr/>
        </p:nvPicPr>
        <p:blipFill>
          <a:blip r:embed="rId2" cstate="print"/>
          <a:srcRect/>
          <a:stretch>
            <a:fillRect/>
          </a:stretch>
        </p:blipFill>
        <p:spPr bwMode="auto">
          <a:xfrm>
            <a:off x="1928794" y="5886450"/>
            <a:ext cx="5514975" cy="971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cstate="print"/>
          <a:srcRect/>
          <a:stretch>
            <a:fillRect/>
          </a:stretch>
        </p:blipFill>
        <p:spPr bwMode="auto">
          <a:xfrm>
            <a:off x="571472" y="1785926"/>
            <a:ext cx="7939477" cy="24731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53966"/>
          </a:xfrm>
        </p:spPr>
        <p:txBody>
          <a:bodyPr>
            <a:normAutofit fontScale="90000"/>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10243" name="Picture 3"/>
          <p:cNvPicPr>
            <a:picLocks noGrp="1" noChangeAspect="1" noChangeArrowheads="1"/>
          </p:cNvPicPr>
          <p:nvPr>
            <p:ph idx="1"/>
          </p:nvPr>
        </p:nvPicPr>
        <p:blipFill>
          <a:blip r:embed="rId4" cstate="print"/>
          <a:srcRect/>
          <a:stretch>
            <a:fillRect/>
          </a:stretch>
        </p:blipFill>
        <p:spPr bwMode="auto">
          <a:xfrm>
            <a:off x="1643042" y="214290"/>
            <a:ext cx="5716098" cy="5510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296842"/>
          </a:xfrm>
        </p:spPr>
        <p:txBody>
          <a:bodyPr>
            <a:normAutofit fontScale="90000"/>
          </a:bodyPr>
          <a:lstStyle/>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12290" name="Picture 2"/>
          <p:cNvPicPr>
            <a:picLocks noGrp="1" noChangeAspect="1" noChangeArrowheads="1"/>
          </p:cNvPicPr>
          <p:nvPr>
            <p:ph idx="1"/>
          </p:nvPr>
        </p:nvPicPr>
        <p:blipFill>
          <a:blip r:embed="rId4" cstate="print"/>
          <a:srcRect/>
          <a:stretch>
            <a:fillRect/>
          </a:stretch>
        </p:blipFill>
        <p:spPr bwMode="auto">
          <a:xfrm>
            <a:off x="1643042" y="928670"/>
            <a:ext cx="5705475" cy="14382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5" cstate="print"/>
          <a:srcRect/>
          <a:stretch>
            <a:fillRect/>
          </a:stretch>
        </p:blipFill>
        <p:spPr bwMode="auto">
          <a:xfrm>
            <a:off x="1643042" y="2500306"/>
            <a:ext cx="5695950" cy="14097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6" cstate="print"/>
          <a:srcRect/>
          <a:stretch>
            <a:fillRect/>
          </a:stretch>
        </p:blipFill>
        <p:spPr bwMode="auto">
          <a:xfrm>
            <a:off x="1643042" y="4429132"/>
            <a:ext cx="4514850" cy="115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endParaRPr lang="sv-SE" dirty="0"/>
          </a:p>
        </p:txBody>
      </p:sp>
      <p:sp>
        <p:nvSpPr>
          <p:cNvPr id="3" name="Platshållare för innehåll 2"/>
          <p:cNvSpPr>
            <a:spLocks noGrp="1"/>
          </p:cNvSpPr>
          <p:nvPr>
            <p:ph idx="1"/>
          </p:nvPr>
        </p:nvSpPr>
        <p:spPr>
          <a:xfrm>
            <a:off x="457200" y="1214422"/>
            <a:ext cx="8229600" cy="4572031"/>
          </a:xfrm>
        </p:spPr>
        <p:txBody>
          <a:bodyPr>
            <a:normAutofit/>
          </a:bodyPr>
          <a:lstStyle/>
          <a:p>
            <a:endParaRPr lang="sv-SE" dirty="0" smtClean="0"/>
          </a:p>
          <a:p>
            <a:endParaRPr lang="sv-SE" dirty="0" smtClean="0"/>
          </a:p>
          <a:p>
            <a:endParaRPr lang="sv-SE" dirty="0" smtClean="0"/>
          </a:p>
          <a:p>
            <a:pPr algn="ctr">
              <a:buNone/>
            </a:pPr>
            <a:r>
              <a:rPr lang="sv-SE" sz="6600" dirty="0" smtClean="0"/>
              <a:t>FRÅGOR</a:t>
            </a:r>
            <a:endParaRPr lang="sv-SE" sz="6600"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endParaRPr lang="sv-SE" dirty="0"/>
          </a:p>
        </p:txBody>
      </p:sp>
      <p:sp>
        <p:nvSpPr>
          <p:cNvPr id="3" name="Platshållare för innehåll 2"/>
          <p:cNvSpPr>
            <a:spLocks noGrp="1"/>
          </p:cNvSpPr>
          <p:nvPr>
            <p:ph idx="1"/>
          </p:nvPr>
        </p:nvSpPr>
        <p:spPr>
          <a:xfrm>
            <a:off x="457200" y="1214422"/>
            <a:ext cx="8229600" cy="4572031"/>
          </a:xfrm>
        </p:spPr>
        <p:txBody>
          <a:bodyPr>
            <a:normAutofit/>
          </a:bodyPr>
          <a:lstStyle/>
          <a:p>
            <a:pPr lvl="6">
              <a:buNone/>
            </a:pPr>
            <a:endParaRPr lang="sv-SE" dirty="0" smtClean="0"/>
          </a:p>
          <a:p>
            <a:pPr lvl="6">
              <a:buNone/>
            </a:pPr>
            <a:endParaRPr lang="sv-SE" dirty="0" smtClean="0"/>
          </a:p>
          <a:p>
            <a:pPr lvl="6" algn="ctr">
              <a:buNone/>
            </a:pPr>
            <a:r>
              <a:rPr lang="sv-SE" sz="2400" smtClean="0"/>
              <a:t>Nästa </a:t>
            </a:r>
            <a:r>
              <a:rPr lang="sv-SE" sz="2400" dirty="0" smtClean="0"/>
              <a:t>träff</a:t>
            </a:r>
          </a:p>
          <a:p>
            <a:pPr lvl="6" algn="ctr">
              <a:buNone/>
            </a:pPr>
            <a:r>
              <a:rPr lang="sv-SE" sz="2400" dirty="0" smtClean="0"/>
              <a:t>1 oktober </a:t>
            </a:r>
          </a:p>
          <a:p>
            <a:pPr lvl="6" algn="ctr">
              <a:buNone/>
            </a:pPr>
            <a:r>
              <a:rPr lang="sv-SE" sz="2400" dirty="0" smtClean="0"/>
              <a:t>Sventorps bygdegård </a:t>
            </a:r>
          </a:p>
          <a:p>
            <a:pPr lvl="6" algn="ctr">
              <a:buNone/>
            </a:pPr>
            <a:r>
              <a:rPr lang="sv-SE" sz="2400" dirty="0" smtClean="0"/>
              <a:t>Monica Ek Remmerth &amp; Martin Svensson Länsstyrelsen</a:t>
            </a:r>
          </a:p>
          <a:p>
            <a:pPr lvl="6" algn="ctr">
              <a:buNone/>
            </a:pPr>
            <a:endParaRPr lang="sv-SE" sz="2400" dirty="0" smtClean="0"/>
          </a:p>
          <a:p>
            <a:pPr lvl="6" algn="ctr">
              <a:buNone/>
            </a:pPr>
            <a:r>
              <a:rPr lang="sv-SE" sz="2400" dirty="0" smtClean="0"/>
              <a:t>Kaffe 18.00</a:t>
            </a:r>
          </a:p>
          <a:p>
            <a:pPr lvl="6" algn="ctr">
              <a:buNone/>
            </a:pPr>
            <a:r>
              <a:rPr lang="sv-SE" sz="2400" dirty="0" smtClean="0"/>
              <a:t>Start 18.30</a:t>
            </a:r>
            <a:endParaRPr lang="sv-SE" sz="2400"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endParaRPr lang="sv-SE" dirty="0"/>
          </a:p>
        </p:txBody>
      </p:sp>
      <p:sp>
        <p:nvSpPr>
          <p:cNvPr id="3" name="Platshållare för innehåll 2"/>
          <p:cNvSpPr>
            <a:spLocks noGrp="1"/>
          </p:cNvSpPr>
          <p:nvPr>
            <p:ph idx="1"/>
          </p:nvPr>
        </p:nvSpPr>
        <p:spPr>
          <a:xfrm>
            <a:off x="457200" y="1214422"/>
            <a:ext cx="8229600" cy="4572031"/>
          </a:xfrm>
        </p:spPr>
        <p:txBody>
          <a:bodyPr>
            <a:normAutofit/>
          </a:bodyPr>
          <a:lstStyle/>
          <a:p>
            <a:pPr algn="ctr">
              <a:buNone/>
            </a:pPr>
            <a:endParaRPr lang="sv-SE" dirty="0" smtClean="0"/>
          </a:p>
          <a:p>
            <a:pPr algn="ctr">
              <a:buNone/>
            </a:pPr>
            <a:endParaRPr lang="sv-SE" dirty="0" smtClean="0"/>
          </a:p>
          <a:p>
            <a:pPr algn="ctr">
              <a:buNone/>
            </a:pPr>
            <a:r>
              <a:rPr lang="sv-SE" sz="4800" dirty="0" smtClean="0"/>
              <a:t>TACK FÖR MIG</a:t>
            </a:r>
          </a:p>
          <a:p>
            <a:pPr algn="ctr">
              <a:buNone/>
            </a:pPr>
            <a:r>
              <a:rPr lang="sv-SE" sz="4800" dirty="0" smtClean="0"/>
              <a:t>KG Johansson</a:t>
            </a:r>
            <a:endParaRPr lang="sv-SE" sz="4800" dirty="0" smtClean="0"/>
          </a:p>
          <a:p>
            <a:pPr algn="ctr"/>
            <a:endParaRPr lang="sv-SE" dirty="0" smtClean="0"/>
          </a:p>
          <a:p>
            <a:pPr algn="ctr"/>
            <a:endParaRPr lang="sv-SE" dirty="0" smtClean="0"/>
          </a:p>
          <a:p>
            <a:pPr algn="ctr">
              <a:buNone/>
            </a:pP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8596" y="0"/>
            <a:ext cx="8229600" cy="571480"/>
          </a:xfrm>
        </p:spPr>
        <p:txBody>
          <a:bodyPr>
            <a:normAutofit fontScale="90000"/>
          </a:bodyPr>
          <a:lstStyle/>
          <a:p>
            <a:r>
              <a:rPr lang="sv-SE" dirty="0" smtClean="0"/>
              <a:t>Läget i kommunen</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43108" y="571480"/>
            <a:ext cx="4802578" cy="6286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Väring Sydost –  kort om vår resa</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2050" name="Picture 2"/>
          <p:cNvPicPr>
            <a:picLocks noChangeAspect="1" noChangeArrowheads="1"/>
          </p:cNvPicPr>
          <p:nvPr/>
        </p:nvPicPr>
        <p:blipFill>
          <a:blip r:embed="rId3"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1026" name="Picture 2"/>
          <p:cNvPicPr>
            <a:picLocks noGrp="1" noChangeAspect="1" noChangeArrowheads="1"/>
          </p:cNvPicPr>
          <p:nvPr>
            <p:ph idx="1"/>
          </p:nvPr>
        </p:nvPicPr>
        <p:blipFill>
          <a:blip r:embed="rId4" cstate="print"/>
          <a:srcRect/>
          <a:stretch>
            <a:fillRect/>
          </a:stretch>
        </p:blipFill>
        <p:spPr bwMode="auto">
          <a:xfrm rot="16200000">
            <a:off x="2464446" y="464457"/>
            <a:ext cx="4000799" cy="6072231"/>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1414"/>
            <a:ext cx="8229600" cy="928694"/>
          </a:xfrm>
        </p:spPr>
        <p:txBody>
          <a:bodyPr>
            <a:normAutofit fontScale="90000"/>
          </a:bodyPr>
          <a:lstStyle/>
          <a:p>
            <a:r>
              <a:rPr lang="sv-SE" dirty="0" smtClean="0"/>
              <a:t>Varför ”robusta nät”?</a:t>
            </a:r>
            <a:br>
              <a:rPr lang="sv-SE" dirty="0" smtClean="0"/>
            </a:br>
            <a:r>
              <a:rPr lang="sv-SE" sz="1800" b="1" dirty="0" smtClean="0"/>
              <a:t> (saxat från Länsstyrelsen)</a:t>
            </a:r>
            <a:endParaRPr lang="sv-SE" sz="1800" dirty="0"/>
          </a:p>
        </p:txBody>
      </p:sp>
      <p:sp>
        <p:nvSpPr>
          <p:cNvPr id="3" name="Platshållare för innehåll 2"/>
          <p:cNvSpPr>
            <a:spLocks noGrp="1"/>
          </p:cNvSpPr>
          <p:nvPr>
            <p:ph idx="1"/>
          </p:nvPr>
        </p:nvSpPr>
        <p:spPr>
          <a:xfrm>
            <a:off x="457200" y="1285860"/>
            <a:ext cx="8229600" cy="4572032"/>
          </a:xfrm>
        </p:spPr>
        <p:txBody>
          <a:bodyPr>
            <a:normAutofit fontScale="47500" lnSpcReduction="20000"/>
          </a:bodyPr>
          <a:lstStyle/>
          <a:p>
            <a:pPr>
              <a:buNone/>
            </a:pPr>
            <a:r>
              <a:rPr lang="sv-SE" sz="3400" b="1" dirty="0" smtClean="0"/>
              <a:t>Säkerställa att du har ett robust och driftsäkert bredbandsnät</a:t>
            </a:r>
          </a:p>
          <a:p>
            <a:pPr>
              <a:buNone/>
            </a:pPr>
            <a:endParaRPr lang="sv-SE" dirty="0" smtClean="0"/>
          </a:p>
          <a:p>
            <a:r>
              <a:rPr lang="sv-SE" sz="3400" dirty="0" smtClean="0"/>
              <a:t>När bredbandsnätet är klart ska det besiktigas av en besiktningsman som har erfarenhet av att besikta bredbandsnät. Besiktningen bör innehålla en så kallad dämpningsmätning. Med det menas en mätning av hur fort signalen går i nätet.</a:t>
            </a:r>
          </a:p>
          <a:p>
            <a:endParaRPr lang="sv-SE" sz="3400" dirty="0" smtClean="0"/>
          </a:p>
          <a:p>
            <a:r>
              <a:rPr lang="sv-SE" sz="3400" dirty="0" smtClean="0"/>
              <a:t>Nätet ska också mätas in så att du vet var det går. Du ska också upprätta en dokumentation över nätet, det vill säga en beskrivning av hur det är byggt och var noder och kopplingsbrunnar finns samt hur nätet är kopplat. Det är viktigt att ha sådan information för framtiden.</a:t>
            </a:r>
          </a:p>
          <a:p>
            <a:endParaRPr lang="sv-SE" sz="3400" dirty="0" smtClean="0"/>
          </a:p>
          <a:p>
            <a:r>
              <a:rPr lang="sv-SE" sz="3400" dirty="0" smtClean="0"/>
              <a:t>Om du ska fortsätta att äga din investering när nätet är klart ska du upprätta en förvaltningsplan och registrera bredbandsnätet på </a:t>
            </a:r>
            <a:r>
              <a:rPr lang="sv-SE" sz="3400" dirty="0" err="1" smtClean="0"/>
              <a:t>www.ledningskollen.se</a:t>
            </a:r>
            <a:r>
              <a:rPr lang="sv-SE" sz="3400" dirty="0" smtClean="0"/>
              <a:t>. Närmare instruktioner vad den ska innehålla kommer att läggas ut under hösten 2014. </a:t>
            </a:r>
          </a:p>
          <a:p>
            <a:endParaRPr lang="sv-SE" sz="3400" dirty="0" smtClean="0"/>
          </a:p>
          <a:p>
            <a:r>
              <a:rPr lang="sv-SE" sz="3400" dirty="0" smtClean="0"/>
              <a:t>Driftsätta bredbandsnätet för att projektet ska räknas som klart</a:t>
            </a:r>
          </a:p>
          <a:p>
            <a:pPr>
              <a:buNone/>
            </a:pPr>
            <a:endParaRPr lang="sv-SE" sz="3400" dirty="0" smtClean="0"/>
          </a:p>
          <a:p>
            <a:r>
              <a:rPr lang="sv-SE" sz="3400" dirty="0" smtClean="0"/>
              <a:t>Projektet är inte klart förrän bredbandsnätet är driftsatt. Med driftsatt menas att det finns signal i nätet och slutanvändarna, det vill säga abonnenterna kan få sina bredbandstjänster levererade. </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85728"/>
            <a:ext cx="8229600" cy="1071570"/>
          </a:xfrm>
        </p:spPr>
        <p:txBody>
          <a:bodyPr>
            <a:normAutofit fontScale="90000"/>
          </a:bodyPr>
          <a:lstStyle/>
          <a:p>
            <a:r>
              <a:rPr lang="sv-SE" dirty="0" smtClean="0"/>
              <a:t>Att tänka på för fiberföreningen vid byggnationen</a:t>
            </a:r>
            <a:br>
              <a:rPr lang="sv-SE" dirty="0" smtClean="0"/>
            </a:br>
            <a:endParaRPr lang="sv-SE" dirty="0"/>
          </a:p>
        </p:txBody>
      </p:sp>
      <p:sp>
        <p:nvSpPr>
          <p:cNvPr id="3" name="Platshållare för innehåll 2"/>
          <p:cNvSpPr>
            <a:spLocks noGrp="1"/>
          </p:cNvSpPr>
          <p:nvPr>
            <p:ph idx="1"/>
          </p:nvPr>
        </p:nvSpPr>
        <p:spPr>
          <a:xfrm>
            <a:off x="457200" y="1571612"/>
            <a:ext cx="8229600" cy="4214841"/>
          </a:xfrm>
        </p:spPr>
        <p:txBody>
          <a:bodyPr>
            <a:normAutofit/>
          </a:bodyPr>
          <a:lstStyle/>
          <a:p>
            <a:pPr>
              <a:buFont typeface="Wingdings" pitchFamily="2" charset="2"/>
              <a:buChar char="ü"/>
            </a:pPr>
            <a:r>
              <a:rPr lang="sv-SE" dirty="0" smtClean="0"/>
              <a:t>Vid upphandling se till att alla delar är med.</a:t>
            </a:r>
          </a:p>
          <a:p>
            <a:pPr>
              <a:buFont typeface="Wingdings" pitchFamily="2" charset="2"/>
              <a:buChar char="ü"/>
            </a:pPr>
            <a:r>
              <a:rPr lang="sv-SE" dirty="0" smtClean="0"/>
              <a:t>Ställ kravet att det ska vara Skanova material.</a:t>
            </a:r>
          </a:p>
          <a:p>
            <a:pPr>
              <a:buFont typeface="Wingdings" pitchFamily="2" charset="2"/>
              <a:buChar char="ü"/>
            </a:pPr>
            <a:r>
              <a:rPr lang="sv-SE" dirty="0" smtClean="0"/>
              <a:t>Fastställ i ett tidigt skede var ni matar noden ifrån.</a:t>
            </a:r>
          </a:p>
          <a:p>
            <a:pPr>
              <a:buFont typeface="Wingdings" pitchFamily="2" charset="2"/>
              <a:buChar char="ü"/>
            </a:pPr>
            <a:r>
              <a:rPr lang="sv-SE" dirty="0" smtClean="0"/>
              <a:t>Snåla ej på materialet ni ska ha en fungerande anläggning i många år framåt.</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r>
              <a:rPr lang="sv-SE" dirty="0" smtClean="0"/>
              <a:t>forts…</a:t>
            </a:r>
            <a:endParaRPr lang="sv-SE" dirty="0"/>
          </a:p>
        </p:txBody>
      </p:sp>
      <p:sp>
        <p:nvSpPr>
          <p:cNvPr id="3" name="Platshållare för innehåll 2"/>
          <p:cNvSpPr>
            <a:spLocks noGrp="1"/>
          </p:cNvSpPr>
          <p:nvPr>
            <p:ph idx="1"/>
          </p:nvPr>
        </p:nvSpPr>
        <p:spPr>
          <a:xfrm>
            <a:off x="457200" y="1214422"/>
            <a:ext cx="8229600" cy="4572031"/>
          </a:xfrm>
        </p:spPr>
        <p:txBody>
          <a:bodyPr>
            <a:normAutofit/>
          </a:bodyPr>
          <a:lstStyle/>
          <a:p>
            <a:pPr>
              <a:buFont typeface="Wingdings" pitchFamily="2" charset="2"/>
              <a:buChar char="ü"/>
            </a:pPr>
            <a:r>
              <a:rPr lang="sv-SE" dirty="0" smtClean="0"/>
              <a:t>Ha samråd med Länsstyrelsen även om inte kravet finns.</a:t>
            </a:r>
          </a:p>
          <a:p>
            <a:pPr>
              <a:buFont typeface="Wingdings" pitchFamily="2" charset="2"/>
              <a:buChar char="ü"/>
            </a:pPr>
            <a:r>
              <a:rPr lang="sv-SE" dirty="0" smtClean="0"/>
              <a:t>Försök att hålla sträckningen utanför vägverkets område.</a:t>
            </a:r>
          </a:p>
          <a:p>
            <a:pPr>
              <a:buFont typeface="Wingdings" pitchFamily="2" charset="2"/>
              <a:buChar char="ü"/>
            </a:pPr>
            <a:r>
              <a:rPr lang="sv-SE" dirty="0" smtClean="0"/>
              <a:t>Fyll skåpen med Lecakulor mot gnagare.</a:t>
            </a:r>
          </a:p>
          <a:p>
            <a:pPr>
              <a:buFont typeface="Wingdings" pitchFamily="2" charset="2"/>
              <a:buChar char="ü"/>
            </a:pPr>
            <a:r>
              <a:rPr lang="sv-SE" dirty="0" smtClean="0"/>
              <a:t>Sätt snökäpp på varje skåp.</a:t>
            </a:r>
          </a:p>
          <a:p>
            <a:pPr>
              <a:buFont typeface="Wingdings" pitchFamily="2" charset="2"/>
              <a:buChar char="ü"/>
            </a:pPr>
            <a:r>
              <a:rPr lang="sv-SE" dirty="0" smtClean="0"/>
              <a:t>Kräv mätprotokoll.</a:t>
            </a:r>
          </a:p>
          <a:p>
            <a:pPr>
              <a:buFont typeface="Wingdings" pitchFamily="2" charset="2"/>
              <a:buChar char="ü"/>
            </a:pPr>
            <a:r>
              <a:rPr lang="sv-SE" dirty="0" smtClean="0"/>
              <a:t>Se till att framtidssäkra dokumentationen.</a:t>
            </a:r>
          </a:p>
          <a:p>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42844" y="1928802"/>
            <a:ext cx="8858312" cy="1470025"/>
          </a:xfrm>
        </p:spPr>
        <p:txBody>
          <a:bodyPr>
            <a:noAutofit/>
          </a:bodyPr>
          <a:lstStyle/>
          <a:p>
            <a:r>
              <a:rPr lang="sv-SE" sz="6600" dirty="0" smtClean="0"/>
              <a:t>”Robusta nät”</a:t>
            </a:r>
            <a:endParaRPr lang="sv-SE" sz="6600" dirty="0"/>
          </a:p>
        </p:txBody>
      </p:sp>
      <p:sp>
        <p:nvSpPr>
          <p:cNvPr id="3" name="Underrubrik 2"/>
          <p:cNvSpPr>
            <a:spLocks noGrp="1"/>
          </p:cNvSpPr>
          <p:nvPr>
            <p:ph type="subTitle" idx="1"/>
          </p:nvPr>
        </p:nvSpPr>
        <p:spPr>
          <a:xfrm>
            <a:off x="1357290" y="3929066"/>
            <a:ext cx="6400800" cy="1785950"/>
          </a:xfrm>
        </p:spPr>
        <p:txBody>
          <a:bodyPr>
            <a:normAutofit/>
          </a:bodyPr>
          <a:lstStyle/>
          <a:p>
            <a:endParaRPr lang="sv-SE" dirty="0" smtClean="0"/>
          </a:p>
          <a:p>
            <a:endParaRPr lang="sv-SE" dirty="0"/>
          </a:p>
        </p:txBody>
      </p:sp>
      <p:sp>
        <p:nvSpPr>
          <p:cNvPr id="6" name="Platshållare för sidfot 5"/>
          <p:cNvSpPr>
            <a:spLocks noGrp="1"/>
          </p:cNvSpPr>
          <p:nvPr>
            <p:ph type="ftr" sz="quarter" idx="11"/>
          </p:nvPr>
        </p:nvSpPr>
        <p:spPr/>
        <p:txBody>
          <a:bodyPr/>
          <a:lstStyle/>
          <a:p>
            <a:endParaRPr lang="sv-SE" dirty="0"/>
          </a:p>
        </p:txBody>
      </p:sp>
      <p:pic>
        <p:nvPicPr>
          <p:cNvPr id="7" name="Picture 3"/>
          <p:cNvPicPr>
            <a:picLocks noChangeAspect="1" noChangeArrowheads="1"/>
          </p:cNvPicPr>
          <p:nvPr/>
        </p:nvPicPr>
        <p:blipFill>
          <a:blip r:embed="rId2" cstate="print"/>
          <a:srcRect/>
          <a:stretch>
            <a:fillRect/>
          </a:stretch>
        </p:blipFill>
        <p:spPr bwMode="auto">
          <a:xfrm>
            <a:off x="1928794" y="5886450"/>
            <a:ext cx="5514975" cy="97155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68346"/>
          </a:xfrm>
        </p:spPr>
        <p:txBody>
          <a:bodyPr/>
          <a:lstStyle/>
          <a:p>
            <a:r>
              <a:rPr lang="sv-SE" dirty="0" smtClean="0"/>
              <a:t>Kanalisationsmaterial</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3074" name="Picture 2"/>
          <p:cNvPicPr>
            <a:picLocks noGrp="1" noChangeAspect="1" noChangeArrowheads="1"/>
          </p:cNvPicPr>
          <p:nvPr>
            <p:ph idx="1"/>
          </p:nvPr>
        </p:nvPicPr>
        <p:blipFill>
          <a:blip r:embed="rId4" cstate="print"/>
          <a:srcRect/>
          <a:stretch>
            <a:fillRect/>
          </a:stretch>
        </p:blipFill>
        <p:spPr bwMode="auto">
          <a:xfrm>
            <a:off x="714348" y="2000240"/>
            <a:ext cx="7207236" cy="2589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714356"/>
          </a:xfrm>
        </p:spPr>
        <p:txBody>
          <a:bodyPr>
            <a:normAutofit fontScale="90000"/>
          </a:bodyPr>
          <a:lstStyle/>
          <a:p>
            <a:r>
              <a:rPr lang="sv-SE" dirty="0" smtClean="0"/>
              <a:t>Kabelrör</a:t>
            </a:r>
            <a:endParaRPr lang="sv-SE" dirty="0"/>
          </a:p>
        </p:txBody>
      </p:sp>
      <p:sp>
        <p:nvSpPr>
          <p:cNvPr id="4" name="Platshållare för sidfot 3"/>
          <p:cNvSpPr>
            <a:spLocks noGrp="1"/>
          </p:cNvSpPr>
          <p:nvPr>
            <p:ph type="ftr" sz="quarter" idx="11"/>
          </p:nvPr>
        </p:nvSpPr>
        <p:spPr/>
        <p:txBody>
          <a:bodyPr/>
          <a:lstStyle/>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1857356" y="5886450"/>
            <a:ext cx="5514975" cy="97155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3929058" y="5857892"/>
            <a:ext cx="1371583" cy="842200"/>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4" cstate="print"/>
          <a:srcRect/>
          <a:stretch>
            <a:fillRect/>
          </a:stretch>
        </p:blipFill>
        <p:spPr bwMode="auto">
          <a:xfrm>
            <a:off x="857224" y="928670"/>
            <a:ext cx="6355314" cy="4786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332</Words>
  <Application>Microsoft Office PowerPoint</Application>
  <PresentationFormat>Bildspel på skärmen (4:3)</PresentationFormat>
  <Paragraphs>56</Paragraphs>
  <Slides>19</Slides>
  <Notes>1</Notes>
  <HiddenSlides>0</HiddenSlides>
  <MMClips>0</MMClips>
  <ScaleCrop>false</ScaleCrop>
  <HeadingPairs>
    <vt:vector size="4" baseType="variant">
      <vt:variant>
        <vt:lpstr>Tema</vt:lpstr>
      </vt:variant>
      <vt:variant>
        <vt:i4>1</vt:i4>
      </vt:variant>
      <vt:variant>
        <vt:lpstr>Bildrubriker</vt:lpstr>
      </vt:variant>
      <vt:variant>
        <vt:i4>19</vt:i4>
      </vt:variant>
    </vt:vector>
  </HeadingPairs>
  <TitlesOfParts>
    <vt:vector size="20" baseType="lpstr">
      <vt:lpstr>Office-tema</vt:lpstr>
      <vt:lpstr>Utbildning  ”Robusta nät”</vt:lpstr>
      <vt:lpstr>Läget i kommunen</vt:lpstr>
      <vt:lpstr>Väring Sydost –  kort om vår resa</vt:lpstr>
      <vt:lpstr>Varför ”robusta nät”?  (saxat från Länsstyrelsen)</vt:lpstr>
      <vt:lpstr>Att tänka på för fiberföreningen vid byggnationen </vt:lpstr>
      <vt:lpstr>forts…</vt:lpstr>
      <vt:lpstr>”Robusta nät”</vt:lpstr>
      <vt:lpstr>Kanalisationsmaterial</vt:lpstr>
      <vt:lpstr>Kabelrör</vt:lpstr>
      <vt:lpstr>Bild 10</vt:lpstr>
      <vt:lpstr>Bild 11</vt:lpstr>
      <vt:lpstr>Bild 12</vt:lpstr>
      <vt:lpstr>Bild 13</vt:lpstr>
      <vt:lpstr>Utomhusskåp</vt:lpstr>
      <vt:lpstr>Bild 15</vt:lpstr>
      <vt:lpstr>Bild 16</vt:lpstr>
      <vt:lpstr>Bild 17</vt:lpstr>
      <vt:lpstr>Bild 18</vt:lpstr>
      <vt:lpstr>Bild 19</vt:lpstr>
    </vt:vector>
  </TitlesOfParts>
  <Company>Skövde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Elmia SUB contractor 11-14 november</dc:title>
  <dc:creator>chjo0530</dc:creator>
  <cp:lastModifiedBy>chjo0530</cp:lastModifiedBy>
  <cp:revision>41</cp:revision>
  <dcterms:created xsi:type="dcterms:W3CDTF">2014-04-28T11:29:10Z</dcterms:created>
  <dcterms:modified xsi:type="dcterms:W3CDTF">2014-09-12T06:24:05Z</dcterms:modified>
</cp:coreProperties>
</file>